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81"/>
  </p:notesMasterIdLst>
  <p:sldIdLst>
    <p:sldId id="256" r:id="rId2"/>
    <p:sldId id="272" r:id="rId3"/>
    <p:sldId id="339" r:id="rId4"/>
    <p:sldId id="341" r:id="rId5"/>
    <p:sldId id="257" r:id="rId6"/>
    <p:sldId id="258" r:id="rId7"/>
    <p:sldId id="259" r:id="rId8"/>
    <p:sldId id="263" r:id="rId9"/>
    <p:sldId id="264" r:id="rId10"/>
    <p:sldId id="265" r:id="rId11"/>
    <p:sldId id="266" r:id="rId12"/>
    <p:sldId id="267" r:id="rId13"/>
    <p:sldId id="268" r:id="rId14"/>
    <p:sldId id="269" r:id="rId15"/>
    <p:sldId id="270" r:id="rId16"/>
    <p:sldId id="271" r:id="rId17"/>
    <p:sldId id="273" r:id="rId18"/>
    <p:sldId id="323" r:id="rId19"/>
    <p:sldId id="275" r:id="rId20"/>
    <p:sldId id="276" r:id="rId21"/>
    <p:sldId id="277" r:id="rId22"/>
    <p:sldId id="278" r:id="rId23"/>
    <p:sldId id="279" r:id="rId24"/>
    <p:sldId id="280" r:id="rId25"/>
    <p:sldId id="281" r:id="rId26"/>
    <p:sldId id="282" r:id="rId27"/>
    <p:sldId id="283" r:id="rId28"/>
    <p:sldId id="284" r:id="rId29"/>
    <p:sldId id="285" r:id="rId30"/>
    <p:sldId id="322" r:id="rId31"/>
    <p:sldId id="321" r:id="rId32"/>
    <p:sldId id="288" r:id="rId33"/>
    <p:sldId id="289" r:id="rId34"/>
    <p:sldId id="290" r:id="rId35"/>
    <p:sldId id="291" r:id="rId36"/>
    <p:sldId id="292" r:id="rId37"/>
    <p:sldId id="293" r:id="rId38"/>
    <p:sldId id="294" r:id="rId39"/>
    <p:sldId id="295" r:id="rId40"/>
    <p:sldId id="296" r:id="rId41"/>
    <p:sldId id="324" r:id="rId42"/>
    <p:sldId id="325" r:id="rId43"/>
    <p:sldId id="32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42" r:id="rId57"/>
    <p:sldId id="328" r:id="rId58"/>
    <p:sldId id="329" r:id="rId59"/>
    <p:sldId id="309" r:id="rId60"/>
    <p:sldId id="330" r:id="rId61"/>
    <p:sldId id="333" r:id="rId62"/>
    <p:sldId id="311" r:id="rId63"/>
    <p:sldId id="334" r:id="rId64"/>
    <p:sldId id="312" r:id="rId65"/>
    <p:sldId id="313" r:id="rId66"/>
    <p:sldId id="331" r:id="rId67"/>
    <p:sldId id="314" r:id="rId68"/>
    <p:sldId id="332" r:id="rId69"/>
    <p:sldId id="315" r:id="rId70"/>
    <p:sldId id="316" r:id="rId71"/>
    <p:sldId id="335" r:id="rId72"/>
    <p:sldId id="317" r:id="rId73"/>
    <p:sldId id="336" r:id="rId74"/>
    <p:sldId id="318" r:id="rId75"/>
    <p:sldId id="319" r:id="rId76"/>
    <p:sldId id="337" r:id="rId77"/>
    <p:sldId id="320" r:id="rId78"/>
    <p:sldId id="338" r:id="rId79"/>
    <p:sldId id="340"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532335F-D957-B843-A12C-202AAC57A6FA}">
          <p14:sldIdLst>
            <p14:sldId id="256"/>
            <p14:sldId id="272"/>
            <p14:sldId id="339"/>
            <p14:sldId id="341"/>
          </p14:sldIdLst>
        </p14:section>
        <p14:section name="Begriffe -100" id="{6F61F643-7B0B-B540-AE1F-49D9B220EDA6}">
          <p14:sldIdLst>
            <p14:sldId id="257"/>
            <p14:sldId id="258"/>
            <p14:sldId id="259"/>
          </p14:sldIdLst>
        </p14:section>
        <p14:section name="Begriffe - 200" id="{66B13E86-543D-0A46-8418-A544E71DC445}">
          <p14:sldIdLst>
            <p14:sldId id="263"/>
            <p14:sldId id="264"/>
            <p14:sldId id="265"/>
          </p14:sldIdLst>
        </p14:section>
        <p14:section name="Begriffe - 300" id="{41E395A8-97E4-5B41-9F59-E5209266865C}">
          <p14:sldIdLst>
            <p14:sldId id="266"/>
            <p14:sldId id="267"/>
            <p14:sldId id="268"/>
          </p14:sldIdLst>
        </p14:section>
        <p14:section name="Begriffe - 400" id="{6F706BD9-F2CB-5E48-9F2D-0A2BF978CEBE}">
          <p14:sldIdLst>
            <p14:sldId id="269"/>
            <p14:sldId id="270"/>
            <p14:sldId id="271"/>
          </p14:sldIdLst>
        </p14:section>
        <p14:section name="Funktionen -100" id="{100096D0-9980-154B-BE7C-EED16EF83DB7}">
          <p14:sldIdLst>
            <p14:sldId id="273"/>
            <p14:sldId id="323"/>
            <p14:sldId id="275"/>
          </p14:sldIdLst>
        </p14:section>
        <p14:section name="Funktionen - 200" id="{D0CD9FFE-3101-8844-87E7-A63B415A0F77}">
          <p14:sldIdLst>
            <p14:sldId id="276"/>
            <p14:sldId id="277"/>
            <p14:sldId id="278"/>
          </p14:sldIdLst>
        </p14:section>
        <p14:section name="Funktionen - 300" id="{2124526D-F484-1E4F-BA85-E276AB22A056}">
          <p14:sldIdLst>
            <p14:sldId id="279"/>
            <p14:sldId id="280"/>
            <p14:sldId id="281"/>
          </p14:sldIdLst>
        </p14:section>
        <p14:section name="Funktionen - 400" id="{4B1C8F9D-E81E-AB45-9E0E-AD9BAB946594}">
          <p14:sldIdLst>
            <p14:sldId id="282"/>
            <p14:sldId id="283"/>
            <p14:sldId id="284"/>
          </p14:sldIdLst>
        </p14:section>
        <p14:section name="VKI - 100" id="{443C69E8-C566-4343-9936-3F57A149AE39}">
          <p14:sldIdLst>
            <p14:sldId id="285"/>
            <p14:sldId id="322"/>
            <p14:sldId id="321"/>
          </p14:sldIdLst>
        </p14:section>
        <p14:section name="VKI - 200" id="{0014D33F-8568-4A4A-B747-FD1242C9AFB8}">
          <p14:sldIdLst>
            <p14:sldId id="288"/>
            <p14:sldId id="289"/>
            <p14:sldId id="290"/>
          </p14:sldIdLst>
        </p14:section>
        <p14:section name="VKI - 300" id="{A3D9B0D9-15CA-6746-B3D2-4FB8E0B611F3}">
          <p14:sldIdLst>
            <p14:sldId id="291"/>
            <p14:sldId id="292"/>
            <p14:sldId id="293"/>
          </p14:sldIdLst>
        </p14:section>
        <p14:section name="VKI - 400" id="{908B56CB-49CF-BA4A-BE2A-F472A35951A2}">
          <p14:sldIdLst>
            <p14:sldId id="294"/>
            <p14:sldId id="295"/>
            <p14:sldId id="296"/>
          </p14:sldIdLst>
        </p14:section>
        <p14:section name="VKI - Bonus" id="{9693B095-ECD2-5F4F-BC19-DB8C46AC9BCA}">
          <p14:sldIdLst>
            <p14:sldId id="324"/>
            <p14:sldId id="325"/>
            <p14:sldId id="326"/>
          </p14:sldIdLst>
        </p14:section>
        <p14:section name="Gesellschaft - 100" id="{71547354-209D-4C4D-B615-6B34C367D2B2}">
          <p14:sldIdLst>
            <p14:sldId id="297"/>
            <p14:sldId id="298"/>
            <p14:sldId id="299"/>
          </p14:sldIdLst>
        </p14:section>
        <p14:section name="Gesellschaft - 200" id="{6017FD97-02DF-714C-ABDC-215552E110F6}">
          <p14:sldIdLst>
            <p14:sldId id="300"/>
            <p14:sldId id="301"/>
            <p14:sldId id="302"/>
          </p14:sldIdLst>
        </p14:section>
        <p14:section name="Gesellschaft - 300" id="{499CFCBB-BD5E-B14C-BD5C-B0A680ED7A18}">
          <p14:sldIdLst>
            <p14:sldId id="303"/>
            <p14:sldId id="304"/>
            <p14:sldId id="305"/>
          </p14:sldIdLst>
        </p14:section>
        <p14:section name="Gesellschaft - 400" id="{03184684-F4ED-714F-A852-6465D55BB185}">
          <p14:sldIdLst>
            <p14:sldId id="306"/>
            <p14:sldId id="307"/>
            <p14:sldId id="308"/>
          </p14:sldIdLst>
        </p14:section>
        <p14:section name="Gesellschaft - Bonus" id="{E75E5A26-B68B-754C-AAF5-4D0F360E10DF}">
          <p14:sldIdLst>
            <p14:sldId id="342"/>
            <p14:sldId id="328"/>
            <p14:sldId id="329"/>
          </p14:sldIdLst>
        </p14:section>
        <p14:section name="Beispiele - 100" id="{7D7ACE62-0A9F-A34E-B564-CEDBA0497B5F}">
          <p14:sldIdLst>
            <p14:sldId id="309"/>
            <p14:sldId id="330"/>
            <p14:sldId id="333"/>
            <p14:sldId id="311"/>
            <p14:sldId id="334"/>
          </p14:sldIdLst>
        </p14:section>
        <p14:section name="Beispiele - 200" id="{F9BD9B28-4D67-3749-BD14-1D6E0650D755}">
          <p14:sldIdLst>
            <p14:sldId id="312"/>
            <p14:sldId id="313"/>
            <p14:sldId id="331"/>
            <p14:sldId id="314"/>
            <p14:sldId id="332"/>
          </p14:sldIdLst>
        </p14:section>
        <p14:section name="Beispiele - 300" id="{A6B48A21-0333-834B-874A-E5BF2122EF31}">
          <p14:sldIdLst>
            <p14:sldId id="315"/>
            <p14:sldId id="316"/>
            <p14:sldId id="335"/>
            <p14:sldId id="317"/>
            <p14:sldId id="336"/>
          </p14:sldIdLst>
        </p14:section>
        <p14:section name="Beispiele - 400" id="{943E86E3-83F8-2646-AA7D-20B275461E41}">
          <p14:sldIdLst>
            <p14:sldId id="318"/>
            <p14:sldId id="319"/>
            <p14:sldId id="337"/>
            <p14:sldId id="320"/>
            <p14:sldId id="338"/>
          </p14:sldIdLst>
        </p14:section>
        <p14:section name="Abschnitt ohne Titel" id="{BAB1300A-BAF8-8B4F-81C3-BE3EE24C77F7}">
          <p14:sldIdLst>
            <p14:sldId id="3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24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85388"/>
  </p:normalViewPr>
  <p:slideViewPr>
    <p:cSldViewPr snapToGrid="0" snapToObjects="1">
      <p:cViewPr varScale="1">
        <p:scale>
          <a:sx n="98" d="100"/>
          <a:sy n="98" d="100"/>
        </p:scale>
        <p:origin x="10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6529F-D387-E044-B82B-4CF85191124B}" type="datetimeFigureOut">
              <a:rPr lang="de-DE" smtClean="0"/>
              <a:t>02.08.2023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FF874-BF68-AC41-AB17-619308629C8F}" type="slidenum">
              <a:rPr lang="de-DE" smtClean="0"/>
              <a:t>‹Nr.›</a:t>
            </a:fld>
            <a:endParaRPr lang="de-DE"/>
          </a:p>
        </p:txBody>
      </p:sp>
    </p:spTree>
    <p:extLst>
      <p:ext uri="{BB962C8B-B14F-4D97-AF65-F5344CB8AC3E}">
        <p14:creationId xmlns:p14="http://schemas.microsoft.com/office/powerpoint/2010/main" val="372123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E6FF874-BF68-AC41-AB17-619308629C8F}" type="slidenum">
              <a:rPr lang="de-DE" smtClean="0"/>
              <a:t>4</a:t>
            </a:fld>
            <a:endParaRPr lang="de-DE"/>
          </a:p>
        </p:txBody>
      </p:sp>
    </p:spTree>
    <p:extLst>
      <p:ext uri="{BB962C8B-B14F-4D97-AF65-F5344CB8AC3E}">
        <p14:creationId xmlns:p14="http://schemas.microsoft.com/office/powerpoint/2010/main" val="2153548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E6FF874-BF68-AC41-AB17-619308629C8F}" type="slidenum">
              <a:rPr lang="de-DE" smtClean="0"/>
              <a:t>57</a:t>
            </a:fld>
            <a:endParaRPr lang="de-DE"/>
          </a:p>
        </p:txBody>
      </p:sp>
    </p:spTree>
    <p:extLst>
      <p:ext uri="{BB962C8B-B14F-4D97-AF65-F5344CB8AC3E}">
        <p14:creationId xmlns:p14="http://schemas.microsoft.com/office/powerpoint/2010/main" val="1291718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E6FF874-BF68-AC41-AB17-619308629C8F}" type="slidenum">
              <a:rPr lang="de-DE" smtClean="0"/>
              <a:t>58</a:t>
            </a:fld>
            <a:endParaRPr lang="de-DE"/>
          </a:p>
        </p:txBody>
      </p:sp>
    </p:spTree>
    <p:extLst>
      <p:ext uri="{BB962C8B-B14F-4D97-AF65-F5344CB8AC3E}">
        <p14:creationId xmlns:p14="http://schemas.microsoft.com/office/powerpoint/2010/main" val="125728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Ring/ Finger im rechten Bild. Übergang der Materialien unnatürlich im linken Bild</a:t>
            </a:r>
          </a:p>
        </p:txBody>
      </p:sp>
      <p:sp>
        <p:nvSpPr>
          <p:cNvPr id="4" name="Foliennummernplatzhalter 3"/>
          <p:cNvSpPr>
            <a:spLocks noGrp="1"/>
          </p:cNvSpPr>
          <p:nvPr>
            <p:ph type="sldNum" sz="quarter" idx="5"/>
          </p:nvPr>
        </p:nvSpPr>
        <p:spPr/>
        <p:txBody>
          <a:bodyPr/>
          <a:lstStyle/>
          <a:p>
            <a:fld id="{CE6FF874-BF68-AC41-AB17-619308629C8F}" type="slidenum">
              <a:rPr lang="de-DE" smtClean="0"/>
              <a:t>68</a:t>
            </a:fld>
            <a:endParaRPr lang="de-DE"/>
          </a:p>
        </p:txBody>
      </p:sp>
    </p:spTree>
    <p:extLst>
      <p:ext uri="{BB962C8B-B14F-4D97-AF65-F5344CB8AC3E}">
        <p14:creationId xmlns:p14="http://schemas.microsoft.com/office/powerpoint/2010/main" val="83808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E6FF874-BF68-AC41-AB17-619308629C8F}" type="slidenum">
              <a:rPr lang="de-DE" smtClean="0"/>
              <a:t>73</a:t>
            </a:fld>
            <a:endParaRPr lang="de-DE"/>
          </a:p>
        </p:txBody>
      </p:sp>
    </p:spTree>
    <p:extLst>
      <p:ext uri="{BB962C8B-B14F-4D97-AF65-F5344CB8AC3E}">
        <p14:creationId xmlns:p14="http://schemas.microsoft.com/office/powerpoint/2010/main" val="2373509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Wes Anderson, dessen Style hier explizit erwähnt wurde</a:t>
            </a:r>
          </a:p>
          <a:p>
            <a:r>
              <a:rPr lang="de-DE" dirty="0"/>
              <a:t>Und andere digital Artists… ? </a:t>
            </a:r>
          </a:p>
        </p:txBody>
      </p:sp>
      <p:sp>
        <p:nvSpPr>
          <p:cNvPr id="4" name="Foliennummernplatzhalter 3"/>
          <p:cNvSpPr>
            <a:spLocks noGrp="1"/>
          </p:cNvSpPr>
          <p:nvPr>
            <p:ph type="sldNum" sz="quarter" idx="5"/>
          </p:nvPr>
        </p:nvSpPr>
        <p:spPr/>
        <p:txBody>
          <a:bodyPr/>
          <a:lstStyle/>
          <a:p>
            <a:fld id="{CE6FF874-BF68-AC41-AB17-619308629C8F}" type="slidenum">
              <a:rPr lang="de-DE" smtClean="0"/>
              <a:t>77</a:t>
            </a:fld>
            <a:endParaRPr lang="de-DE"/>
          </a:p>
        </p:txBody>
      </p:sp>
    </p:spTree>
    <p:extLst>
      <p:ext uri="{BB962C8B-B14F-4D97-AF65-F5344CB8AC3E}">
        <p14:creationId xmlns:p14="http://schemas.microsoft.com/office/powerpoint/2010/main" val="19704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E6FF874-BF68-AC41-AB17-619308629C8F}" type="slidenum">
              <a:rPr lang="de-DE" smtClean="0"/>
              <a:t>27</a:t>
            </a:fld>
            <a:endParaRPr lang="de-DE"/>
          </a:p>
        </p:txBody>
      </p:sp>
    </p:spTree>
    <p:extLst>
      <p:ext uri="{BB962C8B-B14F-4D97-AF65-F5344CB8AC3E}">
        <p14:creationId xmlns:p14="http://schemas.microsoft.com/office/powerpoint/2010/main" val="200217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Anmerkung: Meist. Es kommt auf den Mail-Provider an, manche verwenden überhaupt keine Spamfilter, manche greifen auf KI-Technologien zurück, andere basieren nur auf persönlichen Filtern mit Schlagworten. Meist ist eine KI im Hintergrund, wenn es voreingestellte Spam-Ordner gibt. </a:t>
            </a:r>
          </a:p>
        </p:txBody>
      </p:sp>
      <p:sp>
        <p:nvSpPr>
          <p:cNvPr id="4" name="Foliennummernplatzhalter 3"/>
          <p:cNvSpPr>
            <a:spLocks noGrp="1"/>
          </p:cNvSpPr>
          <p:nvPr>
            <p:ph type="sldNum" sz="quarter" idx="5"/>
          </p:nvPr>
        </p:nvSpPr>
        <p:spPr/>
        <p:txBody>
          <a:bodyPr/>
          <a:lstStyle/>
          <a:p>
            <a:fld id="{CE6FF874-BF68-AC41-AB17-619308629C8F}" type="slidenum">
              <a:rPr lang="de-DE" smtClean="0"/>
              <a:t>37</a:t>
            </a:fld>
            <a:endParaRPr lang="de-DE"/>
          </a:p>
        </p:txBody>
      </p:sp>
    </p:spTree>
    <p:extLst>
      <p:ext uri="{BB962C8B-B14F-4D97-AF65-F5344CB8AC3E}">
        <p14:creationId xmlns:p14="http://schemas.microsoft.com/office/powerpoint/2010/main" val="171349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E6FF874-BF68-AC41-AB17-619308629C8F}" type="slidenum">
              <a:rPr lang="de-DE" smtClean="0"/>
              <a:t>42</a:t>
            </a:fld>
            <a:endParaRPr lang="de-DE"/>
          </a:p>
        </p:txBody>
      </p:sp>
    </p:spTree>
    <p:extLst>
      <p:ext uri="{BB962C8B-B14F-4D97-AF65-F5344CB8AC3E}">
        <p14:creationId xmlns:p14="http://schemas.microsoft.com/office/powerpoint/2010/main" val="62054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Schlagwortsuche</a:t>
            </a:r>
          </a:p>
        </p:txBody>
      </p:sp>
      <p:sp>
        <p:nvSpPr>
          <p:cNvPr id="4" name="Foliennummernplatzhalter 3"/>
          <p:cNvSpPr>
            <a:spLocks noGrp="1"/>
          </p:cNvSpPr>
          <p:nvPr>
            <p:ph type="sldNum" sz="quarter" idx="5"/>
          </p:nvPr>
        </p:nvSpPr>
        <p:spPr/>
        <p:txBody>
          <a:bodyPr/>
          <a:lstStyle/>
          <a:p>
            <a:fld id="{CE6FF874-BF68-AC41-AB17-619308629C8F}" type="slidenum">
              <a:rPr lang="de-DE" smtClean="0"/>
              <a:t>43</a:t>
            </a:fld>
            <a:endParaRPr lang="de-DE"/>
          </a:p>
        </p:txBody>
      </p:sp>
    </p:spTree>
    <p:extLst>
      <p:ext uri="{BB962C8B-B14F-4D97-AF65-F5344CB8AC3E}">
        <p14:creationId xmlns:p14="http://schemas.microsoft.com/office/powerpoint/2010/main" val="162958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*Aber die EU fordert das. Unternehmen verpflichten sich freiwillig. Das muss man also beobachten. (Stand Juni 2023)</a:t>
            </a:r>
            <a:br>
              <a:rPr lang="de-DE" dirty="0"/>
            </a:br>
            <a:r>
              <a:rPr lang="de-DE" dirty="0"/>
              <a:t>Aktuell prominentes Zitat dazu von </a:t>
            </a:r>
            <a:r>
              <a:rPr lang="de-DE" b="1" i="0" u="none" strike="noStrike" dirty="0" err="1">
                <a:solidFill>
                  <a:srgbClr val="404040"/>
                </a:solidFill>
                <a:effectLst/>
                <a:latin typeface="arial" panose="020B0604020202020204" pitchFamily="34" charset="0"/>
              </a:rPr>
              <a:t>Věra</a:t>
            </a:r>
            <a:r>
              <a:rPr lang="de-DE" b="1" i="0" u="none" strike="noStrike" dirty="0">
                <a:solidFill>
                  <a:srgbClr val="404040"/>
                </a:solidFill>
                <a:effectLst/>
                <a:latin typeface="arial" panose="020B0604020202020204" pitchFamily="34" charset="0"/>
              </a:rPr>
              <a:t> </a:t>
            </a:r>
            <a:r>
              <a:rPr lang="de-DE" b="1" i="0" u="none" strike="noStrike" dirty="0" err="1">
                <a:solidFill>
                  <a:srgbClr val="404040"/>
                </a:solidFill>
                <a:effectLst/>
                <a:latin typeface="arial" panose="020B0604020202020204" pitchFamily="34" charset="0"/>
              </a:rPr>
              <a:t>Jourová</a:t>
            </a:r>
            <a:r>
              <a:rPr lang="de-DE" b="1" i="0" u="none" strike="noStrike" dirty="0">
                <a:solidFill>
                  <a:srgbClr val="404040"/>
                </a:solidFill>
                <a:effectLst/>
                <a:latin typeface="arial" panose="020B0604020202020204" pitchFamily="34" charset="0"/>
              </a:rPr>
              <a:t> „</a:t>
            </a:r>
            <a:r>
              <a:rPr lang="de-DE" b="0" i="1" u="none" strike="noStrike" dirty="0">
                <a:solidFill>
                  <a:srgbClr val="404040"/>
                </a:solidFill>
                <a:effectLst/>
                <a:latin typeface="arial" panose="020B0604020202020204" pitchFamily="34" charset="0"/>
              </a:rPr>
              <a:t>Maschinen haben nicht das Recht auf freie Meinungsäußerung“ (tschechische Politikerin aus der ANO 2011**). </a:t>
            </a:r>
          </a:p>
          <a:p>
            <a:r>
              <a:rPr lang="de-DE" b="0" i="0" u="none" strike="noStrike" dirty="0">
                <a:solidFill>
                  <a:srgbClr val="404040"/>
                </a:solidFill>
                <a:effectLst/>
                <a:latin typeface="arial" panose="020B0604020202020204" pitchFamily="34" charset="0"/>
              </a:rPr>
              <a:t>Gedanke dazu: Wie sieht es mit KI als Tool aus, das Menschen nutzen um ihre eigene Meinung auszurücken und sich selbst verständlich zu machen? </a:t>
            </a:r>
            <a:br>
              <a:rPr lang="de-DE" b="0" i="0" u="none" strike="noStrike" dirty="0">
                <a:solidFill>
                  <a:srgbClr val="404040"/>
                </a:solidFill>
                <a:effectLst/>
                <a:latin typeface="arial" panose="020B0604020202020204" pitchFamily="34" charset="0"/>
              </a:rPr>
            </a:br>
            <a:r>
              <a:rPr lang="de-DE" b="0" i="0" u="none" strike="noStrike" dirty="0">
                <a:solidFill>
                  <a:srgbClr val="404040"/>
                </a:solidFill>
                <a:effectLst/>
                <a:latin typeface="arial" panose="020B0604020202020204" pitchFamily="34" charset="0"/>
              </a:rPr>
              <a:t/>
            </a:r>
            <a:br>
              <a:rPr lang="de-DE" b="0" i="0" u="none" strike="noStrike" dirty="0">
                <a:solidFill>
                  <a:srgbClr val="404040"/>
                </a:solidFill>
                <a:effectLst/>
                <a:latin typeface="arial" panose="020B0604020202020204" pitchFamily="34" charset="0"/>
              </a:rPr>
            </a:br>
            <a:r>
              <a:rPr lang="de-DE" b="0" i="0" u="none" strike="noStrike" dirty="0">
                <a:solidFill>
                  <a:srgbClr val="404040"/>
                </a:solidFill>
                <a:effectLst/>
                <a:latin typeface="arial" panose="020B0604020202020204" pitchFamily="34" charset="0"/>
              </a:rPr>
              <a:t/>
            </a:r>
            <a:br>
              <a:rPr lang="de-DE" b="0" i="0" u="none" strike="noStrike" dirty="0">
                <a:solidFill>
                  <a:srgbClr val="404040"/>
                </a:solidFill>
                <a:effectLst/>
                <a:latin typeface="arial" panose="020B0604020202020204" pitchFamily="34" charset="0"/>
              </a:rPr>
            </a:br>
            <a:r>
              <a:rPr lang="de-DE" b="0" i="0" u="none" strike="noStrike" dirty="0">
                <a:solidFill>
                  <a:srgbClr val="404040"/>
                </a:solidFill>
                <a:effectLst/>
                <a:latin typeface="arial" panose="020B0604020202020204" pitchFamily="34" charset="0"/>
              </a:rPr>
              <a:t>** „</a:t>
            </a:r>
            <a:r>
              <a:rPr lang="de-DE" b="0" i="0" u="none" strike="noStrike" dirty="0">
                <a:solidFill>
                  <a:srgbClr val="202122"/>
                </a:solidFill>
                <a:effectLst/>
                <a:latin typeface="Arial" panose="020B0604020202020204" pitchFamily="34" charset="0"/>
              </a:rPr>
              <a:t>Die Ideologie der Bewegung gilt als unbestimmt, sie wird oft als populistisch beschrieben. Im Wahlkampf positionierte sie sich gegen die etablierte politische Elite und gegen Korruption.“ – Wikipedia (https://</a:t>
            </a:r>
            <a:r>
              <a:rPr lang="de-DE" b="0" i="0" u="none" strike="noStrike" dirty="0" err="1">
                <a:solidFill>
                  <a:srgbClr val="202122"/>
                </a:solidFill>
                <a:effectLst/>
                <a:latin typeface="Arial" panose="020B0604020202020204" pitchFamily="34" charset="0"/>
              </a:rPr>
              <a:t>de.wikipedia.org</a:t>
            </a:r>
            <a:r>
              <a:rPr lang="de-DE" b="0" i="0" u="none" strike="noStrike" dirty="0">
                <a:solidFill>
                  <a:srgbClr val="202122"/>
                </a:solidFill>
                <a:effectLst/>
                <a:latin typeface="Arial" panose="020B0604020202020204" pitchFamily="34" charset="0"/>
              </a:rPr>
              <a:t>/</a:t>
            </a:r>
            <a:r>
              <a:rPr lang="de-DE" b="0" i="0" u="none" strike="noStrike" dirty="0" err="1">
                <a:solidFill>
                  <a:srgbClr val="202122"/>
                </a:solidFill>
                <a:effectLst/>
                <a:latin typeface="Arial" panose="020B0604020202020204" pitchFamily="34" charset="0"/>
              </a:rPr>
              <a:t>wiki</a:t>
            </a:r>
            <a:r>
              <a:rPr lang="de-DE" b="0" i="0" u="none" strike="noStrike" dirty="0">
                <a:solidFill>
                  <a:srgbClr val="202122"/>
                </a:solidFill>
                <a:effectLst/>
                <a:latin typeface="Arial" panose="020B0604020202020204" pitchFamily="34" charset="0"/>
              </a:rPr>
              <a:t>/ANO_2011)  </a:t>
            </a:r>
            <a:endParaRPr lang="de-DE" b="0" i="0" u="none" strike="noStrike" dirty="0">
              <a:solidFill>
                <a:srgbClr val="404040"/>
              </a:solidFill>
              <a:effectLst/>
              <a:latin typeface="arial" panose="020B0604020202020204" pitchFamily="34" charset="0"/>
            </a:endParaRPr>
          </a:p>
          <a:p>
            <a:endParaRPr lang="de-DE" i="0" dirty="0"/>
          </a:p>
        </p:txBody>
      </p:sp>
      <p:sp>
        <p:nvSpPr>
          <p:cNvPr id="4" name="Foliennummernplatzhalter 3"/>
          <p:cNvSpPr>
            <a:spLocks noGrp="1"/>
          </p:cNvSpPr>
          <p:nvPr>
            <p:ph type="sldNum" sz="quarter" idx="5"/>
          </p:nvPr>
        </p:nvSpPr>
        <p:spPr/>
        <p:txBody>
          <a:bodyPr/>
          <a:lstStyle/>
          <a:p>
            <a:fld id="{CE6FF874-BF68-AC41-AB17-619308629C8F}" type="slidenum">
              <a:rPr lang="de-DE" smtClean="0"/>
              <a:t>49</a:t>
            </a:fld>
            <a:endParaRPr lang="de-DE"/>
          </a:p>
        </p:txBody>
      </p:sp>
    </p:spTree>
    <p:extLst>
      <p:ext uri="{BB962C8B-B14F-4D97-AF65-F5344CB8AC3E}">
        <p14:creationId xmlns:p14="http://schemas.microsoft.com/office/powerpoint/2010/main" val="830706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effectLst/>
                <a:latin typeface="+mn-lt"/>
              </a:rPr>
              <a:t>Wenn ein KI-System entwickelt wird, bestimmen beispielsweise Führungskräfte die Ziele des KI-Einsatzes, Entwickler*innen entwerfen das KI-System und wählen die Trainingsdaten aus. In all diesen Entscheidungen können auch unsere Vorurteile mitschwingen, die sich folglich in den Algorithmen widerspiegeln. Das führt zu verzerrten Ergebnissen bis hin zu systematischer Diskriminierung.</a:t>
            </a:r>
            <a:endParaRPr lang="de-DE" dirty="0"/>
          </a:p>
        </p:txBody>
      </p:sp>
      <p:sp>
        <p:nvSpPr>
          <p:cNvPr id="4" name="Foliennummernplatzhalter 3"/>
          <p:cNvSpPr>
            <a:spLocks noGrp="1"/>
          </p:cNvSpPr>
          <p:nvPr>
            <p:ph type="sldNum" sz="quarter" idx="5"/>
          </p:nvPr>
        </p:nvSpPr>
        <p:spPr/>
        <p:txBody>
          <a:bodyPr/>
          <a:lstStyle/>
          <a:p>
            <a:fld id="{CE6FF874-BF68-AC41-AB17-619308629C8F}" type="slidenum">
              <a:rPr lang="de-DE" smtClean="0"/>
              <a:t>52</a:t>
            </a:fld>
            <a:endParaRPr lang="de-DE"/>
          </a:p>
        </p:txBody>
      </p:sp>
    </p:spTree>
    <p:extLst>
      <p:ext uri="{BB962C8B-B14F-4D97-AF65-F5344CB8AC3E}">
        <p14:creationId xmlns:p14="http://schemas.microsoft.com/office/powerpoint/2010/main" val="139512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E6FF874-BF68-AC41-AB17-619308629C8F}" type="slidenum">
              <a:rPr lang="de-DE" smtClean="0"/>
              <a:t>54</a:t>
            </a:fld>
            <a:endParaRPr lang="de-DE"/>
          </a:p>
        </p:txBody>
      </p:sp>
    </p:spTree>
    <p:extLst>
      <p:ext uri="{BB962C8B-B14F-4D97-AF65-F5344CB8AC3E}">
        <p14:creationId xmlns:p14="http://schemas.microsoft.com/office/powerpoint/2010/main" val="374235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sind CC (Creative Commons)? </a:t>
            </a:r>
            <a:br>
              <a:rPr lang="de-DE" dirty="0"/>
            </a:br>
            <a:r>
              <a:rPr lang="de-DE" dirty="0"/>
              <a:t/>
            </a:r>
            <a:br>
              <a:rPr lang="de-DE" dirty="0"/>
            </a:br>
            <a:r>
              <a:rPr lang="de-DE" dirty="0"/>
              <a:t>Creative Commons ist eine gemeinnützige Organisation, die dabei hilft, rechtliche Hindernisse für die gemeinsame Nutzung von Wissen und Kreativität zu überwinden, indem sie u.a. Creative </a:t>
            </a:r>
            <a:r>
              <a:rPr lang="de-DE" dirty="0" err="1"/>
              <a:t>Commens</a:t>
            </a:r>
            <a:r>
              <a:rPr lang="de-DE" dirty="0"/>
              <a:t> </a:t>
            </a:r>
            <a:r>
              <a:rPr lang="de-DE" dirty="0" err="1"/>
              <a:t>Linzenzen</a:t>
            </a:r>
            <a:r>
              <a:rPr lang="de-DE" dirty="0"/>
              <a:t> bereitstellen. Diese sollen jeder Person und Organisation auf der Welt eine kostenlose, einfache und standardisierte Möglichkeit bieten, urheberrechtliche Genehmigungen für kreative und akademische Werke zu erteilen, die korrekte Namensnennung zu gewährleisten und anderen zu erlauben, diese Werke zu kopieren, zu verbreiten und zu nutzen. (Mehr Info unter: https://</a:t>
            </a:r>
            <a:r>
              <a:rPr lang="de-DE" dirty="0" err="1"/>
              <a:t>creativecommons.org</a:t>
            </a:r>
            <a:r>
              <a:rPr lang="de-DE" dirty="0"/>
              <a:t>) </a:t>
            </a:r>
          </a:p>
        </p:txBody>
      </p:sp>
      <p:sp>
        <p:nvSpPr>
          <p:cNvPr id="4" name="Foliennummernplatzhalter 3"/>
          <p:cNvSpPr>
            <a:spLocks noGrp="1"/>
          </p:cNvSpPr>
          <p:nvPr>
            <p:ph type="sldNum" sz="quarter" idx="5"/>
          </p:nvPr>
        </p:nvSpPr>
        <p:spPr/>
        <p:txBody>
          <a:bodyPr/>
          <a:lstStyle/>
          <a:p>
            <a:fld id="{CE6FF874-BF68-AC41-AB17-619308629C8F}" type="slidenum">
              <a:rPr lang="de-DE" smtClean="0"/>
              <a:t>55</a:t>
            </a:fld>
            <a:endParaRPr lang="de-DE"/>
          </a:p>
        </p:txBody>
      </p:sp>
    </p:spTree>
    <p:extLst>
      <p:ext uri="{BB962C8B-B14F-4D97-AF65-F5344CB8AC3E}">
        <p14:creationId xmlns:p14="http://schemas.microsoft.com/office/powerpoint/2010/main" val="51249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3A6159A8-0098-2F47-AF85-2EB8ABC83B95}" type="datetimeFigureOut">
              <a:rPr lang="de-DE" smtClean="0"/>
              <a:t>02.08.2023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F110A9-8731-5C42-893F-556E565EAD27}" type="slidenum">
              <a:rPr lang="de-DE" smtClean="0"/>
              <a:t>‹Nr.›</a:t>
            </a:fld>
            <a:endParaRPr lang="de-DE"/>
          </a:p>
        </p:txBody>
      </p:sp>
    </p:spTree>
    <p:extLst>
      <p:ext uri="{BB962C8B-B14F-4D97-AF65-F5344CB8AC3E}">
        <p14:creationId xmlns:p14="http://schemas.microsoft.com/office/powerpoint/2010/main" val="388040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A6159A8-0098-2F47-AF85-2EB8ABC83B95}" type="datetimeFigureOut">
              <a:rPr lang="de-DE" smtClean="0"/>
              <a:t>02.08.2023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F110A9-8731-5C42-893F-556E565EAD27}" type="slidenum">
              <a:rPr lang="de-DE" smtClean="0"/>
              <a:t>‹Nr.›</a:t>
            </a:fld>
            <a:endParaRPr lang="de-DE"/>
          </a:p>
        </p:txBody>
      </p:sp>
    </p:spTree>
    <p:extLst>
      <p:ext uri="{BB962C8B-B14F-4D97-AF65-F5344CB8AC3E}">
        <p14:creationId xmlns:p14="http://schemas.microsoft.com/office/powerpoint/2010/main" val="126171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A6159A8-0098-2F47-AF85-2EB8ABC83B95}" type="datetimeFigureOut">
              <a:rPr lang="de-DE" smtClean="0"/>
              <a:t>02.08.2023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F110A9-8731-5C42-893F-556E565EAD27}" type="slidenum">
              <a:rPr lang="de-DE" smtClean="0"/>
              <a:t>‹Nr.›</a:t>
            </a:fld>
            <a:endParaRPr lang="de-DE"/>
          </a:p>
        </p:txBody>
      </p:sp>
    </p:spTree>
    <p:extLst>
      <p:ext uri="{BB962C8B-B14F-4D97-AF65-F5344CB8AC3E}">
        <p14:creationId xmlns:p14="http://schemas.microsoft.com/office/powerpoint/2010/main" val="316431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A6159A8-0098-2F47-AF85-2EB8ABC83B95}" type="datetimeFigureOut">
              <a:rPr lang="de-DE" smtClean="0"/>
              <a:t>02.08.2023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F110A9-8731-5C42-893F-556E565EAD27}" type="slidenum">
              <a:rPr lang="de-DE" smtClean="0"/>
              <a:t>‹Nr.›</a:t>
            </a:fld>
            <a:endParaRPr lang="de-DE"/>
          </a:p>
        </p:txBody>
      </p:sp>
    </p:spTree>
    <p:extLst>
      <p:ext uri="{BB962C8B-B14F-4D97-AF65-F5344CB8AC3E}">
        <p14:creationId xmlns:p14="http://schemas.microsoft.com/office/powerpoint/2010/main" val="136690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A6159A8-0098-2F47-AF85-2EB8ABC83B95}" type="datetimeFigureOut">
              <a:rPr lang="de-DE" smtClean="0"/>
              <a:t>02.08.2023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F110A9-8731-5C42-893F-556E565EAD27}" type="slidenum">
              <a:rPr lang="de-DE" smtClean="0"/>
              <a:t>‹Nr.›</a:t>
            </a:fld>
            <a:endParaRPr lang="de-DE"/>
          </a:p>
        </p:txBody>
      </p:sp>
    </p:spTree>
    <p:extLst>
      <p:ext uri="{BB962C8B-B14F-4D97-AF65-F5344CB8AC3E}">
        <p14:creationId xmlns:p14="http://schemas.microsoft.com/office/powerpoint/2010/main" val="339443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A6159A8-0098-2F47-AF85-2EB8ABC83B95}" type="datetimeFigureOut">
              <a:rPr lang="de-DE" smtClean="0"/>
              <a:t>02.08.2023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2F110A9-8731-5C42-893F-556E565EAD27}" type="slidenum">
              <a:rPr lang="de-DE" smtClean="0"/>
              <a:t>‹Nr.›</a:t>
            </a:fld>
            <a:endParaRPr lang="de-DE"/>
          </a:p>
        </p:txBody>
      </p:sp>
    </p:spTree>
    <p:extLst>
      <p:ext uri="{BB962C8B-B14F-4D97-AF65-F5344CB8AC3E}">
        <p14:creationId xmlns:p14="http://schemas.microsoft.com/office/powerpoint/2010/main" val="189307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A6159A8-0098-2F47-AF85-2EB8ABC83B95}" type="datetimeFigureOut">
              <a:rPr lang="de-DE" smtClean="0"/>
              <a:t>02.08.2023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2F110A9-8731-5C42-893F-556E565EAD27}" type="slidenum">
              <a:rPr lang="de-DE" smtClean="0"/>
              <a:t>‹Nr.›</a:t>
            </a:fld>
            <a:endParaRPr lang="de-DE"/>
          </a:p>
        </p:txBody>
      </p:sp>
    </p:spTree>
    <p:extLst>
      <p:ext uri="{BB962C8B-B14F-4D97-AF65-F5344CB8AC3E}">
        <p14:creationId xmlns:p14="http://schemas.microsoft.com/office/powerpoint/2010/main" val="150331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A6159A8-0098-2F47-AF85-2EB8ABC83B95}" type="datetimeFigureOut">
              <a:rPr lang="de-DE" smtClean="0"/>
              <a:t>02.08.2023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2F110A9-8731-5C42-893F-556E565EAD27}" type="slidenum">
              <a:rPr lang="de-DE" smtClean="0"/>
              <a:t>‹Nr.›</a:t>
            </a:fld>
            <a:endParaRPr lang="de-DE"/>
          </a:p>
        </p:txBody>
      </p:sp>
    </p:spTree>
    <p:extLst>
      <p:ext uri="{BB962C8B-B14F-4D97-AF65-F5344CB8AC3E}">
        <p14:creationId xmlns:p14="http://schemas.microsoft.com/office/powerpoint/2010/main" val="404736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159A8-0098-2F47-AF85-2EB8ABC83B95}" type="datetimeFigureOut">
              <a:rPr lang="de-DE" smtClean="0"/>
              <a:t>02.08.2023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2F110A9-8731-5C42-893F-556E565EAD27}" type="slidenum">
              <a:rPr lang="de-DE" smtClean="0"/>
              <a:t>‹Nr.›</a:t>
            </a:fld>
            <a:endParaRPr lang="de-DE"/>
          </a:p>
        </p:txBody>
      </p:sp>
    </p:spTree>
    <p:extLst>
      <p:ext uri="{BB962C8B-B14F-4D97-AF65-F5344CB8AC3E}">
        <p14:creationId xmlns:p14="http://schemas.microsoft.com/office/powerpoint/2010/main" val="179746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A6159A8-0098-2F47-AF85-2EB8ABC83B95}" type="datetimeFigureOut">
              <a:rPr lang="de-DE" smtClean="0"/>
              <a:t>02.08.2023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2F110A9-8731-5C42-893F-556E565EAD27}" type="slidenum">
              <a:rPr lang="de-DE" smtClean="0"/>
              <a:t>‹Nr.›</a:t>
            </a:fld>
            <a:endParaRPr lang="de-DE"/>
          </a:p>
        </p:txBody>
      </p:sp>
    </p:spTree>
    <p:extLst>
      <p:ext uri="{BB962C8B-B14F-4D97-AF65-F5344CB8AC3E}">
        <p14:creationId xmlns:p14="http://schemas.microsoft.com/office/powerpoint/2010/main" val="369757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A6159A8-0098-2F47-AF85-2EB8ABC83B95}" type="datetimeFigureOut">
              <a:rPr lang="de-DE" smtClean="0"/>
              <a:t>02.08.2023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2F110A9-8731-5C42-893F-556E565EAD27}" type="slidenum">
              <a:rPr lang="de-DE" smtClean="0"/>
              <a:t>‹Nr.›</a:t>
            </a:fld>
            <a:endParaRPr lang="de-DE"/>
          </a:p>
        </p:txBody>
      </p:sp>
    </p:spTree>
    <p:extLst>
      <p:ext uri="{BB962C8B-B14F-4D97-AF65-F5344CB8AC3E}">
        <p14:creationId xmlns:p14="http://schemas.microsoft.com/office/powerpoint/2010/main" val="86276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159A8-0098-2F47-AF85-2EB8ABC83B95}" type="datetimeFigureOut">
              <a:rPr lang="de-DE" smtClean="0"/>
              <a:t>02.08.2023</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110A9-8731-5C42-893F-556E565EAD27}" type="slidenum">
              <a:rPr lang="de-DE" smtClean="0"/>
              <a:t>‹Nr.›</a:t>
            </a:fld>
            <a:endParaRPr lang="de-DE"/>
          </a:p>
        </p:txBody>
      </p:sp>
    </p:spTree>
    <p:extLst>
      <p:ext uri="{BB962C8B-B14F-4D97-AF65-F5344CB8AC3E}">
        <p14:creationId xmlns:p14="http://schemas.microsoft.com/office/powerpoint/2010/main" val="303021095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6.xml"/><Relationship Id="rId18" Type="http://schemas.openxmlformats.org/officeDocument/2006/relationships/slide" Target="slide35.xml"/><Relationship Id="rId26" Type="http://schemas.openxmlformats.org/officeDocument/2006/relationships/slide" Target="slide53.xml"/><Relationship Id="rId3" Type="http://schemas.openxmlformats.org/officeDocument/2006/relationships/image" Target="../media/image1.png"/><Relationship Id="rId21" Type="http://schemas.openxmlformats.org/officeDocument/2006/relationships/image" Target="../media/image8.png"/><Relationship Id="rId34"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slide" Target="slide23.xml"/><Relationship Id="rId17" Type="http://schemas.openxmlformats.org/officeDocument/2006/relationships/image" Target="../media/image6.png"/><Relationship Id="rId25" Type="http://schemas.openxmlformats.org/officeDocument/2006/relationships/slide" Target="slide50.xml"/><Relationship Id="rId33" Type="http://schemas.openxmlformats.org/officeDocument/2006/relationships/slide" Target="slide74.xml"/><Relationship Id="rId2" Type="http://schemas.openxmlformats.org/officeDocument/2006/relationships/slide" Target="slide5.xml"/><Relationship Id="rId16" Type="http://schemas.openxmlformats.org/officeDocument/2006/relationships/slide" Target="slide32.xml"/><Relationship Id="rId20" Type="http://schemas.openxmlformats.org/officeDocument/2006/relationships/slide" Target="slide38.xml"/><Relationship Id="rId29" Type="http://schemas.openxmlformats.org/officeDocument/2006/relationships/slide" Target="slide64.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20.xml"/><Relationship Id="rId24" Type="http://schemas.openxmlformats.org/officeDocument/2006/relationships/slide" Target="slide47.xml"/><Relationship Id="rId32" Type="http://schemas.openxmlformats.org/officeDocument/2006/relationships/image" Target="../media/image12.png"/><Relationship Id="rId5" Type="http://schemas.openxmlformats.org/officeDocument/2006/relationships/image" Target="../media/image2.png"/><Relationship Id="rId15" Type="http://schemas.openxmlformats.org/officeDocument/2006/relationships/image" Target="../media/image5.png"/><Relationship Id="rId23" Type="http://schemas.openxmlformats.org/officeDocument/2006/relationships/image" Target="../media/image9.png"/><Relationship Id="rId28" Type="http://schemas.openxmlformats.org/officeDocument/2006/relationships/slide" Target="slide59.xml"/><Relationship Id="rId10" Type="http://schemas.openxmlformats.org/officeDocument/2006/relationships/slide" Target="slide17.xml"/><Relationship Id="rId19" Type="http://schemas.openxmlformats.org/officeDocument/2006/relationships/image" Target="../media/image7.png"/><Relationship Id="rId31" Type="http://schemas.openxmlformats.org/officeDocument/2006/relationships/slide" Target="slide69.xml"/><Relationship Id="rId4" Type="http://schemas.openxmlformats.org/officeDocument/2006/relationships/slide" Target="slide8.xml"/><Relationship Id="rId9" Type="http://schemas.openxmlformats.org/officeDocument/2006/relationships/image" Target="../media/image4.png"/><Relationship Id="rId14" Type="http://schemas.openxmlformats.org/officeDocument/2006/relationships/slide" Target="slide29.xml"/><Relationship Id="rId22" Type="http://schemas.openxmlformats.org/officeDocument/2006/relationships/slide" Target="slide44.xml"/><Relationship Id="rId27" Type="http://schemas.openxmlformats.org/officeDocument/2006/relationships/image" Target="../media/image10.png"/><Relationship Id="rId30"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stk.sachsen-anhalt.de/staatskanzlei-und-ministerium-fuer-kultur" TargetMode="External"/><Relationship Id="rId2" Type="http://schemas.openxmlformats.org/officeDocument/2006/relationships/hyperlink" Target="https://www.lkj-lsa.de/"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slide" Target="slide5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 Target="slide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03E0E-3423-656B-5EAF-D31AB21C76D5}"/>
              </a:ext>
            </a:extLst>
          </p:cNvPr>
          <p:cNvSpPr>
            <a:spLocks noGrp="1"/>
          </p:cNvSpPr>
          <p:nvPr>
            <p:ph type="ctrTitle"/>
          </p:nvPr>
        </p:nvSpPr>
        <p:spPr>
          <a:xfrm>
            <a:off x="4499517" y="200720"/>
            <a:ext cx="3192966" cy="1000939"/>
          </a:xfrm>
          <a:solidFill>
            <a:schemeClr val="accent1">
              <a:lumMod val="50000"/>
            </a:schemeClr>
          </a:solidFill>
        </p:spPr>
        <p:txBody>
          <a:bodyPr/>
          <a:lstStyle/>
          <a:p>
            <a:r>
              <a:rPr lang="de-DE" b="1" dirty="0">
                <a:latin typeface="Avenir LT Std 35 Light" panose="020B0402020203020204" pitchFamily="34" charset="0"/>
                <a:cs typeface="Aharoni" panose="02010803020104030203" pitchFamily="2" charset="-79"/>
              </a:rPr>
              <a:t>KI-QUIZ</a:t>
            </a:r>
          </a:p>
        </p:txBody>
      </p:sp>
      <p:grpSp>
        <p:nvGrpSpPr>
          <p:cNvPr id="13" name="Gruppieren 12">
            <a:extLst>
              <a:ext uri="{FF2B5EF4-FFF2-40B4-BE49-F238E27FC236}">
                <a16:creationId xmlns:a16="http://schemas.microsoft.com/office/drawing/2014/main" id="{7D794612-B312-C30F-93CF-40BC44E638B7}"/>
              </a:ext>
            </a:extLst>
          </p:cNvPr>
          <p:cNvGrpSpPr/>
          <p:nvPr/>
        </p:nvGrpSpPr>
        <p:grpSpPr>
          <a:xfrm>
            <a:off x="728547" y="1566744"/>
            <a:ext cx="10734905" cy="439662"/>
            <a:chOff x="869796" y="1555593"/>
            <a:chExt cx="10734905" cy="439662"/>
          </a:xfrm>
        </p:grpSpPr>
        <p:sp>
          <p:nvSpPr>
            <p:cNvPr id="6" name="Titel 1">
              <a:extLst>
                <a:ext uri="{FF2B5EF4-FFF2-40B4-BE49-F238E27FC236}">
                  <a16:creationId xmlns:a16="http://schemas.microsoft.com/office/drawing/2014/main" id="{AB90E708-F214-B0C3-5903-C4058192EFE4}"/>
                </a:ext>
              </a:extLst>
            </p:cNvPr>
            <p:cNvSpPr txBox="1">
              <a:spLocks/>
            </p:cNvSpPr>
            <p:nvPr/>
          </p:nvSpPr>
          <p:spPr>
            <a:xfrm>
              <a:off x="869796" y="1555595"/>
              <a:ext cx="1828801" cy="439659"/>
            </a:xfrm>
            <a:prstGeom prst="rect">
              <a:avLst/>
            </a:prstGeom>
            <a:solidFill>
              <a:schemeClr val="accent1">
                <a:lumMod val="50000"/>
              </a:schemeClr>
            </a:solidFill>
          </p:spPr>
          <p:txBody>
            <a:bodyPr vert="horz" lIns="9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latin typeface="Avenir LT Std 35 Light" panose="020B0402020203020204" pitchFamily="34" charset="0"/>
                  <a:cs typeface="Aharoni" panose="02010803020104030203" pitchFamily="2" charset="-79"/>
                </a:rPr>
                <a:t>Begriffe</a:t>
              </a:r>
            </a:p>
          </p:txBody>
        </p:sp>
        <p:sp>
          <p:nvSpPr>
            <p:cNvPr id="9" name="Titel 1">
              <a:extLst>
                <a:ext uri="{FF2B5EF4-FFF2-40B4-BE49-F238E27FC236}">
                  <a16:creationId xmlns:a16="http://schemas.microsoft.com/office/drawing/2014/main" id="{78EE2B8D-D489-5B45-4FB5-7297C9F78BE7}"/>
                </a:ext>
              </a:extLst>
            </p:cNvPr>
            <p:cNvSpPr txBox="1">
              <a:spLocks/>
            </p:cNvSpPr>
            <p:nvPr/>
          </p:nvSpPr>
          <p:spPr>
            <a:xfrm>
              <a:off x="3096322" y="1555596"/>
              <a:ext cx="1828801" cy="439659"/>
            </a:xfrm>
            <a:prstGeom prst="rect">
              <a:avLst/>
            </a:prstGeom>
            <a:solidFill>
              <a:schemeClr val="accent1">
                <a:lumMod val="50000"/>
              </a:schemeClr>
            </a:solidFill>
          </p:spPr>
          <p:txBody>
            <a:bodyPr vert="horz" lIns="9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latin typeface="Avenir LT Std 35 Light" panose="020B0402020203020204" pitchFamily="34" charset="0"/>
                  <a:cs typeface="Aharoni" panose="02010803020104030203" pitchFamily="2" charset="-79"/>
                </a:rPr>
                <a:t>Funktionen</a:t>
              </a:r>
            </a:p>
          </p:txBody>
        </p:sp>
        <p:sp>
          <p:nvSpPr>
            <p:cNvPr id="10" name="Titel 1">
              <a:extLst>
                <a:ext uri="{FF2B5EF4-FFF2-40B4-BE49-F238E27FC236}">
                  <a16:creationId xmlns:a16="http://schemas.microsoft.com/office/drawing/2014/main" id="{966DDF6D-7298-1BBF-A5A3-03F929A9DF1E}"/>
                </a:ext>
              </a:extLst>
            </p:cNvPr>
            <p:cNvSpPr txBox="1">
              <a:spLocks/>
            </p:cNvSpPr>
            <p:nvPr/>
          </p:nvSpPr>
          <p:spPr>
            <a:xfrm>
              <a:off x="5322848" y="1555594"/>
              <a:ext cx="1828801" cy="439659"/>
            </a:xfrm>
            <a:prstGeom prst="rect">
              <a:avLst/>
            </a:prstGeom>
            <a:solidFill>
              <a:schemeClr val="accent1">
                <a:lumMod val="50000"/>
              </a:schemeClr>
            </a:solidFill>
          </p:spPr>
          <p:txBody>
            <a:bodyPr vert="horz" lIns="9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latin typeface="Avenir LT Std 35 Light" panose="020B0402020203020204" pitchFamily="34" charset="0"/>
                  <a:cs typeface="Aharoni" panose="02010803020104030203" pitchFamily="2" charset="-79"/>
                </a:rPr>
                <a:t>Versteckte KI?</a:t>
              </a:r>
            </a:p>
          </p:txBody>
        </p:sp>
        <p:sp>
          <p:nvSpPr>
            <p:cNvPr id="11" name="Titel 1">
              <a:extLst>
                <a:ext uri="{FF2B5EF4-FFF2-40B4-BE49-F238E27FC236}">
                  <a16:creationId xmlns:a16="http://schemas.microsoft.com/office/drawing/2014/main" id="{E862A172-1E97-AF66-F874-DC18A2EF317A}"/>
                </a:ext>
              </a:extLst>
            </p:cNvPr>
            <p:cNvSpPr txBox="1">
              <a:spLocks/>
            </p:cNvSpPr>
            <p:nvPr/>
          </p:nvSpPr>
          <p:spPr>
            <a:xfrm>
              <a:off x="7549374" y="1555594"/>
              <a:ext cx="1828801" cy="439659"/>
            </a:xfrm>
            <a:prstGeom prst="rect">
              <a:avLst/>
            </a:prstGeom>
            <a:solidFill>
              <a:schemeClr val="accent1">
                <a:lumMod val="50000"/>
              </a:schemeClr>
            </a:solidFill>
          </p:spPr>
          <p:txBody>
            <a:bodyPr vert="horz" lIns="9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latin typeface="Avenir LT Std 35 Light" panose="020B0402020203020204" pitchFamily="34" charset="0"/>
                  <a:cs typeface="Aharoni" panose="02010803020104030203" pitchFamily="2" charset="-79"/>
                </a:rPr>
                <a:t>Gesellschaft</a:t>
              </a:r>
            </a:p>
          </p:txBody>
        </p:sp>
        <p:sp>
          <p:nvSpPr>
            <p:cNvPr id="12" name="Titel 1">
              <a:extLst>
                <a:ext uri="{FF2B5EF4-FFF2-40B4-BE49-F238E27FC236}">
                  <a16:creationId xmlns:a16="http://schemas.microsoft.com/office/drawing/2014/main" id="{B4F1AD73-8D83-5ADD-DCE1-11B2E8DD5B80}"/>
                </a:ext>
              </a:extLst>
            </p:cNvPr>
            <p:cNvSpPr txBox="1">
              <a:spLocks/>
            </p:cNvSpPr>
            <p:nvPr/>
          </p:nvSpPr>
          <p:spPr>
            <a:xfrm>
              <a:off x="9775900" y="1555593"/>
              <a:ext cx="1828801" cy="439659"/>
            </a:xfrm>
            <a:prstGeom prst="rect">
              <a:avLst/>
            </a:prstGeom>
            <a:solidFill>
              <a:schemeClr val="accent1">
                <a:lumMod val="50000"/>
              </a:schemeClr>
            </a:solidFill>
          </p:spPr>
          <p:txBody>
            <a:bodyPr vert="horz" lIns="9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latin typeface="Avenir LT Std 35 Light" panose="020B0402020203020204" pitchFamily="34" charset="0"/>
                  <a:cs typeface="Aharoni" panose="02010803020104030203" pitchFamily="2" charset="-79"/>
                </a:rPr>
                <a:t>Beispiele</a:t>
              </a:r>
            </a:p>
          </p:txBody>
        </p:sp>
      </p:grpSp>
      <p:pic>
        <p:nvPicPr>
          <p:cNvPr id="15" name="Abschnittszoom 14">
            <a:hlinkClick r:id="rId2" action="ppaction://hlinksldjump"/>
            <a:extLst>
              <a:ext uri="{FF2B5EF4-FFF2-40B4-BE49-F238E27FC236}">
                <a16:creationId xmlns:a16="http://schemas.microsoft.com/office/drawing/2014/main" id="{CCAC30DA-2B31-AFA1-746B-65ECFEDFA80E}"/>
              </a:ext>
            </a:extLst>
          </p:cNvPr>
          <p:cNvPicPr>
            <a:picLocks noGrp="1" noRot="1" noChangeAspect="1" noMove="1" noResize="1" noEditPoints="1" noAdjustHandles="1" noChangeArrowheads="1" noChangeShapeType="1"/>
          </p:cNvPicPr>
          <p:nvPr/>
        </p:nvPicPr>
        <p:blipFill>
          <a:blip r:embed="rId3"/>
          <a:stretch>
            <a:fillRect/>
          </a:stretch>
        </p:blipFill>
        <p:spPr>
          <a:xfrm>
            <a:off x="740939" y="2148004"/>
            <a:ext cx="1811450" cy="1018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Abschnittszoom 3">
            <a:hlinkClick r:id="rId4" action="ppaction://hlinksldjump"/>
            <a:extLst>
              <a:ext uri="{FF2B5EF4-FFF2-40B4-BE49-F238E27FC236}">
                <a16:creationId xmlns:a16="http://schemas.microsoft.com/office/drawing/2014/main" id="{72E76D90-9D6E-F01D-AF8B-0E985816CF8D}"/>
              </a:ext>
            </a:extLst>
          </p:cNvPr>
          <p:cNvPicPr>
            <a:picLocks noGrp="1" noRot="1" noChangeAspect="1" noMove="1" noResize="1" noEditPoints="1" noAdjustHandles="1" noChangeArrowheads="1" noChangeShapeType="1"/>
          </p:cNvPicPr>
          <p:nvPr/>
        </p:nvPicPr>
        <p:blipFill>
          <a:blip r:embed="rId5"/>
          <a:stretch>
            <a:fillRect/>
          </a:stretch>
        </p:blipFill>
        <p:spPr>
          <a:xfrm>
            <a:off x="740939" y="3307151"/>
            <a:ext cx="1811451" cy="1018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Abschnittszoom 6">
            <a:hlinkClick r:id="rId6" action="ppaction://hlinksldjump"/>
            <a:extLst>
              <a:ext uri="{FF2B5EF4-FFF2-40B4-BE49-F238E27FC236}">
                <a16:creationId xmlns:a16="http://schemas.microsoft.com/office/drawing/2014/main" id="{9E89795F-0150-9421-2EFA-AE34ECBCE19F}"/>
              </a:ext>
            </a:extLst>
          </p:cNvPr>
          <p:cNvPicPr>
            <a:picLocks noGrp="1" noRot="1" noChangeAspect="1" noMove="1" noResize="1" noEditPoints="1" noAdjustHandles="1" noChangeArrowheads="1" noChangeShapeType="1"/>
          </p:cNvPicPr>
          <p:nvPr/>
        </p:nvPicPr>
        <p:blipFill>
          <a:blip r:embed="rId7"/>
          <a:stretch>
            <a:fillRect/>
          </a:stretch>
        </p:blipFill>
        <p:spPr>
          <a:xfrm>
            <a:off x="740939" y="4466298"/>
            <a:ext cx="1811451" cy="1018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Abschnittszoom 13">
            <a:hlinkClick r:id="rId8" action="ppaction://hlinksldjump"/>
            <a:extLst>
              <a:ext uri="{FF2B5EF4-FFF2-40B4-BE49-F238E27FC236}">
                <a16:creationId xmlns:a16="http://schemas.microsoft.com/office/drawing/2014/main" id="{A8900533-0CF7-538F-E392-1C8F84B5FCDF}"/>
              </a:ext>
            </a:extLst>
          </p:cNvPr>
          <p:cNvPicPr>
            <a:picLocks noGrp="1" noRot="1" noChangeAspect="1" noMove="1" noResize="1" noEditPoints="1" noAdjustHandles="1" noChangeArrowheads="1" noChangeShapeType="1"/>
          </p:cNvPicPr>
          <p:nvPr/>
        </p:nvPicPr>
        <p:blipFill>
          <a:blip r:embed="rId9"/>
          <a:stretch>
            <a:fillRect/>
          </a:stretch>
        </p:blipFill>
        <p:spPr>
          <a:xfrm>
            <a:off x="740939" y="5625446"/>
            <a:ext cx="1811451" cy="1018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Abschnittszoom 16">
            <a:hlinkClick r:id="rId10" action="ppaction://hlinksldjump"/>
            <a:extLst>
              <a:ext uri="{FF2B5EF4-FFF2-40B4-BE49-F238E27FC236}">
                <a16:creationId xmlns:a16="http://schemas.microsoft.com/office/drawing/2014/main" id="{90A9C55E-B57B-C53A-986E-984FBAFC2546}"/>
              </a:ext>
            </a:extLst>
          </p:cNvPr>
          <p:cNvPicPr>
            <a:picLocks noGrp="1" noRot="1" noChangeAspect="1" noMove="1" noResize="1" noEditPoints="1" noAdjustHandles="1" noChangeArrowheads="1" noChangeShapeType="1"/>
          </p:cNvPicPr>
          <p:nvPr/>
        </p:nvPicPr>
        <p:blipFill>
          <a:blip r:embed="rId3"/>
          <a:stretch>
            <a:fillRect/>
          </a:stretch>
        </p:blipFill>
        <p:spPr>
          <a:xfrm>
            <a:off x="2955073" y="2148004"/>
            <a:ext cx="1811452" cy="1018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Abschnittszoom 18">
            <a:hlinkClick r:id="rId11" action="ppaction://hlinksldjump"/>
            <a:extLst>
              <a:ext uri="{FF2B5EF4-FFF2-40B4-BE49-F238E27FC236}">
                <a16:creationId xmlns:a16="http://schemas.microsoft.com/office/drawing/2014/main" id="{0AE38A5B-48AF-5F5E-5796-C9EA36696543}"/>
              </a:ext>
            </a:extLst>
          </p:cNvPr>
          <p:cNvPicPr>
            <a:picLocks noGrp="1" noRot="1" noChangeAspect="1" noMove="1" noResize="1" noEditPoints="1" noAdjustHandles="1" noChangeArrowheads="1" noChangeShapeType="1"/>
          </p:cNvPicPr>
          <p:nvPr/>
        </p:nvPicPr>
        <p:blipFill>
          <a:blip r:embed="rId5"/>
          <a:stretch>
            <a:fillRect/>
          </a:stretch>
        </p:blipFill>
        <p:spPr>
          <a:xfrm>
            <a:off x="2955074" y="3310404"/>
            <a:ext cx="1811451" cy="1018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Abschnittszoom 20">
            <a:hlinkClick r:id="rId12" action="ppaction://hlinksldjump"/>
            <a:extLst>
              <a:ext uri="{FF2B5EF4-FFF2-40B4-BE49-F238E27FC236}">
                <a16:creationId xmlns:a16="http://schemas.microsoft.com/office/drawing/2014/main" id="{3B9CD765-B425-B879-A6F8-3DC9FF31953E}"/>
              </a:ext>
            </a:extLst>
          </p:cNvPr>
          <p:cNvPicPr>
            <a:picLocks noGrp="1" noRot="1" noChangeAspect="1" noMove="1" noResize="1" noEditPoints="1" noAdjustHandles="1" noChangeArrowheads="1" noChangeShapeType="1"/>
          </p:cNvPicPr>
          <p:nvPr/>
        </p:nvPicPr>
        <p:blipFill>
          <a:blip r:embed="rId7"/>
          <a:stretch>
            <a:fillRect/>
          </a:stretch>
        </p:blipFill>
        <p:spPr>
          <a:xfrm>
            <a:off x="2955074" y="4472804"/>
            <a:ext cx="1811451" cy="1018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Abschnittszoom 22">
            <a:hlinkClick r:id="rId13" action="ppaction://hlinksldjump"/>
            <a:extLst>
              <a:ext uri="{FF2B5EF4-FFF2-40B4-BE49-F238E27FC236}">
                <a16:creationId xmlns:a16="http://schemas.microsoft.com/office/drawing/2014/main" id="{4410863C-45B5-7987-3B78-F5B6541F1547}"/>
              </a:ext>
            </a:extLst>
          </p:cNvPr>
          <p:cNvPicPr>
            <a:picLocks noGrp="1" noRot="1" noChangeAspect="1" noMove="1" noResize="1" noEditPoints="1" noAdjustHandles="1" noChangeArrowheads="1" noChangeShapeType="1"/>
          </p:cNvPicPr>
          <p:nvPr/>
        </p:nvPicPr>
        <p:blipFill>
          <a:blip r:embed="rId9"/>
          <a:stretch>
            <a:fillRect/>
          </a:stretch>
        </p:blipFill>
        <p:spPr>
          <a:xfrm>
            <a:off x="2955074" y="5635204"/>
            <a:ext cx="1811451" cy="1018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Abschnittszoom 24">
            <a:hlinkClick r:id="rId14" action="ppaction://hlinksldjump"/>
            <a:extLst>
              <a:ext uri="{FF2B5EF4-FFF2-40B4-BE49-F238E27FC236}">
                <a16:creationId xmlns:a16="http://schemas.microsoft.com/office/drawing/2014/main" id="{34E478B5-BBB0-D574-1E7E-23101D8AC98F}"/>
              </a:ext>
            </a:extLst>
          </p:cNvPr>
          <p:cNvPicPr>
            <a:picLocks noGrp="1" noRot="1" noChangeAspect="1" noMove="1" noResize="1" noEditPoints="1" noAdjustHandles="1" noChangeArrowheads="1" noChangeShapeType="1"/>
          </p:cNvPicPr>
          <p:nvPr/>
        </p:nvPicPr>
        <p:blipFill>
          <a:blip r:embed="rId15"/>
          <a:stretch>
            <a:fillRect/>
          </a:stretch>
        </p:blipFill>
        <p:spPr>
          <a:xfrm>
            <a:off x="5175403" y="2148004"/>
            <a:ext cx="1841193" cy="1035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Abschnittszoom 26">
            <a:hlinkClick r:id="rId16" action="ppaction://hlinksldjump"/>
            <a:extLst>
              <a:ext uri="{FF2B5EF4-FFF2-40B4-BE49-F238E27FC236}">
                <a16:creationId xmlns:a16="http://schemas.microsoft.com/office/drawing/2014/main" id="{3ADCBAC7-5DDA-504D-B42F-B7F5BA09CAF6}"/>
              </a:ext>
            </a:extLst>
          </p:cNvPr>
          <p:cNvPicPr>
            <a:picLocks noGrp="1" noRot="1" noChangeAspect="1" noMove="1" noResize="1" noEditPoints="1" noAdjustHandles="1" noChangeArrowheads="1" noChangeShapeType="1"/>
          </p:cNvPicPr>
          <p:nvPr/>
        </p:nvPicPr>
        <p:blipFill>
          <a:blip r:embed="rId17"/>
          <a:stretch>
            <a:fillRect/>
          </a:stretch>
        </p:blipFill>
        <p:spPr>
          <a:xfrm>
            <a:off x="5175403" y="3310404"/>
            <a:ext cx="1841193" cy="1035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Abschnittszoom 29">
            <a:hlinkClick r:id="rId18" action="ppaction://hlinksldjump"/>
            <a:extLst>
              <a:ext uri="{FF2B5EF4-FFF2-40B4-BE49-F238E27FC236}">
                <a16:creationId xmlns:a16="http://schemas.microsoft.com/office/drawing/2014/main" id="{00784142-1E31-4290-B30A-1DF6EC12643A}"/>
              </a:ext>
            </a:extLst>
          </p:cNvPr>
          <p:cNvPicPr>
            <a:picLocks noGrp="1" noRot="1" noChangeAspect="1" noMove="1" noResize="1" noEditPoints="1" noAdjustHandles="1" noChangeArrowheads="1" noChangeShapeType="1"/>
          </p:cNvPicPr>
          <p:nvPr/>
        </p:nvPicPr>
        <p:blipFill>
          <a:blip r:embed="rId19"/>
          <a:stretch>
            <a:fillRect/>
          </a:stretch>
        </p:blipFill>
        <p:spPr>
          <a:xfrm>
            <a:off x="5175403" y="4472804"/>
            <a:ext cx="1841193" cy="1035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Abschnittszoom 31">
            <a:hlinkClick r:id="rId20" action="ppaction://hlinksldjump"/>
            <a:extLst>
              <a:ext uri="{FF2B5EF4-FFF2-40B4-BE49-F238E27FC236}">
                <a16:creationId xmlns:a16="http://schemas.microsoft.com/office/drawing/2014/main" id="{94FD1C27-4591-A9DD-13B3-89611B7429EF}"/>
              </a:ext>
            </a:extLst>
          </p:cNvPr>
          <p:cNvPicPr>
            <a:picLocks noGrp="1" noRot="1" noChangeAspect="1" noMove="1" noResize="1" noEditPoints="1" noAdjustHandles="1" noChangeArrowheads="1" noChangeShapeType="1"/>
          </p:cNvPicPr>
          <p:nvPr/>
        </p:nvPicPr>
        <p:blipFill>
          <a:blip r:embed="rId21"/>
          <a:stretch>
            <a:fillRect/>
          </a:stretch>
        </p:blipFill>
        <p:spPr>
          <a:xfrm>
            <a:off x="5175403" y="5635204"/>
            <a:ext cx="1841193" cy="1035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Abschnittszoom 33">
            <a:hlinkClick r:id="rId22" action="ppaction://hlinksldjump"/>
            <a:extLst>
              <a:ext uri="{FF2B5EF4-FFF2-40B4-BE49-F238E27FC236}">
                <a16:creationId xmlns:a16="http://schemas.microsoft.com/office/drawing/2014/main" id="{96137A0C-0611-5DF4-10E4-AB6077B5106F}"/>
              </a:ext>
            </a:extLst>
          </p:cNvPr>
          <p:cNvPicPr>
            <a:picLocks noGrp="1" noRot="1" noChangeAspect="1" noMove="1" noResize="1" noEditPoints="1" noAdjustHandles="1" noChangeArrowheads="1" noChangeShapeType="1"/>
          </p:cNvPicPr>
          <p:nvPr/>
        </p:nvPicPr>
        <p:blipFill>
          <a:blip r:embed="rId23"/>
          <a:stretch>
            <a:fillRect/>
          </a:stretch>
        </p:blipFill>
        <p:spPr>
          <a:xfrm>
            <a:off x="7427952" y="2131278"/>
            <a:ext cx="1831280" cy="1030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Abschnittszoom 35">
            <a:hlinkClick r:id="rId24" action="ppaction://hlinksldjump"/>
            <a:extLst>
              <a:ext uri="{FF2B5EF4-FFF2-40B4-BE49-F238E27FC236}">
                <a16:creationId xmlns:a16="http://schemas.microsoft.com/office/drawing/2014/main" id="{9CDE3D7B-A3D0-CEB8-95DA-F9EE2F751DF4}"/>
              </a:ext>
            </a:extLst>
          </p:cNvPr>
          <p:cNvPicPr>
            <a:picLocks noGrp="1" noRot="1" noChangeAspect="1" noMove="1" noResize="1" noEditPoints="1" noAdjustHandles="1" noChangeArrowheads="1" noChangeShapeType="1"/>
          </p:cNvPicPr>
          <p:nvPr/>
        </p:nvPicPr>
        <p:blipFill>
          <a:blip r:embed="rId17"/>
          <a:stretch>
            <a:fillRect/>
          </a:stretch>
        </p:blipFill>
        <p:spPr>
          <a:xfrm>
            <a:off x="7422996" y="3295536"/>
            <a:ext cx="1841193" cy="1035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Abschnittszoom 37">
            <a:hlinkClick r:id="rId25" action="ppaction://hlinksldjump"/>
            <a:extLst>
              <a:ext uri="{FF2B5EF4-FFF2-40B4-BE49-F238E27FC236}">
                <a16:creationId xmlns:a16="http://schemas.microsoft.com/office/drawing/2014/main" id="{4441B49A-8EC2-DE3C-4A11-72305F642E78}"/>
              </a:ext>
            </a:extLst>
          </p:cNvPr>
          <p:cNvPicPr>
            <a:picLocks noGrp="1" noRot="1" noChangeAspect="1" noMove="1" noResize="1" noEditPoints="1" noAdjustHandles="1" noChangeArrowheads="1" noChangeShapeType="1"/>
          </p:cNvPicPr>
          <p:nvPr/>
        </p:nvPicPr>
        <p:blipFill>
          <a:blip r:embed="rId19"/>
          <a:stretch>
            <a:fillRect/>
          </a:stretch>
        </p:blipFill>
        <p:spPr>
          <a:xfrm>
            <a:off x="7422996" y="4465371"/>
            <a:ext cx="1841193" cy="1035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 name="Abschnittszoom 39">
            <a:hlinkClick r:id="rId26" action="ppaction://hlinksldjump"/>
            <a:extLst>
              <a:ext uri="{FF2B5EF4-FFF2-40B4-BE49-F238E27FC236}">
                <a16:creationId xmlns:a16="http://schemas.microsoft.com/office/drawing/2014/main" id="{2A808477-0CB7-55BB-2916-663A92C6BB06}"/>
              </a:ext>
            </a:extLst>
          </p:cNvPr>
          <p:cNvPicPr>
            <a:picLocks noGrp="1" noRot="1" noChangeAspect="1" noMove="1" noResize="1" noEditPoints="1" noAdjustHandles="1" noChangeArrowheads="1" noChangeShapeType="1"/>
          </p:cNvPicPr>
          <p:nvPr/>
        </p:nvPicPr>
        <p:blipFill>
          <a:blip r:embed="rId27"/>
          <a:stretch>
            <a:fillRect/>
          </a:stretch>
        </p:blipFill>
        <p:spPr>
          <a:xfrm>
            <a:off x="7435388" y="5635204"/>
            <a:ext cx="1816409" cy="1021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Abschnittszoom 41">
            <a:hlinkClick r:id="rId28" action="ppaction://hlinksldjump"/>
            <a:extLst>
              <a:ext uri="{FF2B5EF4-FFF2-40B4-BE49-F238E27FC236}">
                <a16:creationId xmlns:a16="http://schemas.microsoft.com/office/drawing/2014/main" id="{42708A7F-56A0-DFBA-6A2D-86AE8189AE4A}"/>
              </a:ext>
            </a:extLst>
          </p:cNvPr>
          <p:cNvPicPr>
            <a:picLocks noGrp="1" noRot="1" noChangeAspect="1" noMove="1" noResize="1" noEditPoints="1" noAdjustHandles="1" noChangeArrowheads="1" noChangeShapeType="1"/>
          </p:cNvPicPr>
          <p:nvPr/>
        </p:nvPicPr>
        <p:blipFill>
          <a:blip r:embed="rId23"/>
          <a:stretch>
            <a:fillRect/>
          </a:stretch>
        </p:blipFill>
        <p:spPr>
          <a:xfrm>
            <a:off x="9643327" y="2131278"/>
            <a:ext cx="1831280" cy="1030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 name="Abschnittszoom 43">
            <a:hlinkClick r:id="rId29" action="ppaction://hlinksldjump"/>
            <a:extLst>
              <a:ext uri="{FF2B5EF4-FFF2-40B4-BE49-F238E27FC236}">
                <a16:creationId xmlns:a16="http://schemas.microsoft.com/office/drawing/2014/main" id="{4E93FAEC-CD86-3C60-76A8-FA2113B23440}"/>
              </a:ext>
            </a:extLst>
          </p:cNvPr>
          <p:cNvPicPr>
            <a:picLocks noGrp="1" noRot="1" noChangeAspect="1" noMove="1" noResize="1" noEditPoints="1" noAdjustHandles="1" noChangeArrowheads="1" noChangeShapeType="1"/>
          </p:cNvPicPr>
          <p:nvPr/>
        </p:nvPicPr>
        <p:blipFill>
          <a:blip r:embed="rId30"/>
          <a:stretch>
            <a:fillRect/>
          </a:stretch>
        </p:blipFill>
        <p:spPr>
          <a:xfrm>
            <a:off x="9643327" y="3285777"/>
            <a:ext cx="1831280" cy="1030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 name="Abschnittszoom 45">
            <a:hlinkClick r:id="rId31" action="ppaction://hlinksldjump"/>
            <a:extLst>
              <a:ext uri="{FF2B5EF4-FFF2-40B4-BE49-F238E27FC236}">
                <a16:creationId xmlns:a16="http://schemas.microsoft.com/office/drawing/2014/main" id="{6AEB123E-13C6-9559-902B-D6FBAAFE05E1}"/>
              </a:ext>
            </a:extLst>
          </p:cNvPr>
          <p:cNvPicPr>
            <a:picLocks noGrp="1" noRot="1" noChangeAspect="1" noMove="1" noResize="1" noEditPoints="1" noAdjustHandles="1" noChangeArrowheads="1" noChangeShapeType="1"/>
          </p:cNvPicPr>
          <p:nvPr/>
        </p:nvPicPr>
        <p:blipFill>
          <a:blip r:embed="rId32"/>
          <a:stretch>
            <a:fillRect/>
          </a:stretch>
        </p:blipFill>
        <p:spPr>
          <a:xfrm>
            <a:off x="9632171" y="4440276"/>
            <a:ext cx="1853593" cy="1042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 name="Abschnittszoom 47">
            <a:hlinkClick r:id="rId33" action="ppaction://hlinksldjump"/>
            <a:extLst>
              <a:ext uri="{FF2B5EF4-FFF2-40B4-BE49-F238E27FC236}">
                <a16:creationId xmlns:a16="http://schemas.microsoft.com/office/drawing/2014/main" id="{7C8C1C68-16E6-6E03-F742-BBAC6E8D94D2}"/>
              </a:ext>
            </a:extLst>
          </p:cNvPr>
          <p:cNvPicPr>
            <a:picLocks noGrp="1" noRot="1" noChangeAspect="1" noMove="1" noResize="1" noEditPoints="1" noAdjustHandles="1" noChangeArrowheads="1" noChangeShapeType="1"/>
          </p:cNvPicPr>
          <p:nvPr/>
        </p:nvPicPr>
        <p:blipFill>
          <a:blip r:embed="rId34"/>
          <a:stretch>
            <a:fillRect/>
          </a:stretch>
        </p:blipFill>
        <p:spPr>
          <a:xfrm>
            <a:off x="9633413" y="5607327"/>
            <a:ext cx="1851108" cy="1041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85713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646771"/>
            <a:ext cx="10515600" cy="5374888"/>
          </a:xfrm>
        </p:spPr>
        <p:txBody>
          <a:bodyPr>
            <a:normAutofit/>
          </a:bodyPr>
          <a:lstStyle/>
          <a:p>
            <a:pPr algn="ctr"/>
            <a:r>
              <a:rPr lang="de-DE" b="1" dirty="0">
                <a:latin typeface="Aharoni" panose="02010803020104030203" pitchFamily="2" charset="-79"/>
                <a:cs typeface="Aharoni" panose="02010803020104030203" pitchFamily="2" charset="-79"/>
              </a:rPr>
              <a:t>C: Es beschreibt einen Vorgang bei dem die Maschine lernt, Muster zu erkennen welche sie zukünftig anwendet. </a:t>
            </a:r>
          </a:p>
        </p:txBody>
      </p:sp>
    </p:spTree>
    <p:extLst>
      <p:ext uri="{BB962C8B-B14F-4D97-AF65-F5344CB8AC3E}">
        <p14:creationId xmlns:p14="http://schemas.microsoft.com/office/powerpoint/2010/main" val="332556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300</a:t>
            </a:r>
            <a:endParaRPr lang="de-DE" sz="36100" dirty="0"/>
          </a:p>
        </p:txBody>
      </p:sp>
    </p:spTree>
    <p:extLst>
      <p:ext uri="{BB962C8B-B14F-4D97-AF65-F5344CB8AC3E}">
        <p14:creationId xmlns:p14="http://schemas.microsoft.com/office/powerpoint/2010/main" val="328409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2" y="-45000"/>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dirty="0">
                <a:latin typeface="Aharoni" panose="02010803020104030203" pitchFamily="2" charset="-79"/>
                <a:cs typeface="Aharoni" panose="02010803020104030203" pitchFamily="2" charset="-79"/>
              </a:rPr>
              <a:t>Algorithmus und Künstliche Intelligenz – ist das das Gleiche?</a:t>
            </a:r>
            <a:endParaRPr lang="de-DE" b="1" dirty="0">
              <a:latin typeface="Aharoni" panose="02010803020104030203" pitchFamily="2" charset="-79"/>
              <a:cs typeface="Aharoni" panose="02010803020104030203" pitchFamily="2" charset="-79"/>
            </a:endParaRP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3" y="4199037"/>
            <a:ext cx="1060016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Ja, denn jede KI basiert auf Algorithmen</a:t>
            </a:r>
          </a:p>
        </p:txBody>
      </p:sp>
      <p:sp>
        <p:nvSpPr>
          <p:cNvPr id="6" name="Abgerundetes Rechteck 5">
            <a:extLst>
              <a:ext uri="{FF2B5EF4-FFF2-40B4-BE49-F238E27FC236}">
                <a16:creationId xmlns:a16="http://schemas.microsoft.com/office/drawing/2014/main" id="{6994F852-F879-5D53-15EA-406EB929C933}"/>
              </a:ext>
            </a:extLst>
          </p:cNvPr>
          <p:cNvSpPr/>
          <p:nvPr/>
        </p:nvSpPr>
        <p:spPr>
          <a:xfrm>
            <a:off x="718324" y="5419073"/>
            <a:ext cx="10600164"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Nein, ein Algorithmus ist nur ein Bestandteil einer KI</a:t>
            </a:r>
          </a:p>
        </p:txBody>
      </p:sp>
    </p:spTree>
    <p:extLst>
      <p:ext uri="{BB962C8B-B14F-4D97-AF65-F5344CB8AC3E}">
        <p14:creationId xmlns:p14="http://schemas.microsoft.com/office/powerpoint/2010/main" val="186556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89211" y="-111512"/>
            <a:ext cx="12444761" cy="70587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947853"/>
            <a:ext cx="10515600" cy="5386039"/>
          </a:xfrm>
        </p:spPr>
        <p:txBody>
          <a:bodyPr>
            <a:normAutofit fontScale="90000"/>
          </a:bodyPr>
          <a:lstStyle/>
          <a:p>
            <a:r>
              <a:rPr lang="de-DE" b="1" dirty="0">
                <a:latin typeface="Aharoni" panose="02010803020104030203" pitchFamily="2" charset="-79"/>
                <a:cs typeface="Aharoni" panose="02010803020104030203" pitchFamily="2" charset="-79"/>
              </a:rPr>
              <a:t>Nein. Ein Algorithmus ist nur ein Bestandteil einer KI. Ein Beispiel für einen einfachen Algorithmus ohne KI ist: </a:t>
            </a:r>
            <a:br>
              <a:rPr lang="de-DE" b="1" dirty="0">
                <a:latin typeface="Aharoni" panose="02010803020104030203" pitchFamily="2" charset="-79"/>
                <a:cs typeface="Aharoni" panose="02010803020104030203" pitchFamily="2" charset="-79"/>
              </a:rPr>
            </a:br>
            <a:r>
              <a:rPr lang="de-DE" sz="3200" dirty="0" err="1">
                <a:solidFill>
                  <a:srgbClr val="D73A49"/>
                </a:solidFill>
                <a:effectLst/>
              </a:rPr>
              <a:t>def</a:t>
            </a:r>
            <a:r>
              <a:rPr lang="de-DE" sz="3200" dirty="0"/>
              <a:t> </a:t>
            </a:r>
            <a:r>
              <a:rPr lang="de-DE" sz="3200" dirty="0" err="1"/>
              <a:t>GrößereZahl</a:t>
            </a:r>
            <a:r>
              <a:rPr lang="de-DE" sz="3200" dirty="0"/>
              <a:t> (</a:t>
            </a:r>
            <a:r>
              <a:rPr lang="de-DE" sz="3200" dirty="0" err="1"/>
              <a:t>x,y</a:t>
            </a:r>
            <a:r>
              <a:rPr lang="de-DE" sz="3200" dirty="0"/>
              <a:t>): </a:t>
            </a:r>
            <a:br>
              <a:rPr lang="de-DE" sz="3200" dirty="0"/>
            </a:br>
            <a:r>
              <a:rPr lang="de-DE" sz="3200" dirty="0">
                <a:solidFill>
                  <a:srgbClr val="E36209"/>
                </a:solidFill>
              </a:rPr>
              <a:t>	</a:t>
            </a:r>
            <a:r>
              <a:rPr lang="de-DE" sz="3200" dirty="0" err="1">
                <a:solidFill>
                  <a:srgbClr val="D73A49"/>
                </a:solidFill>
                <a:effectLst/>
              </a:rPr>
              <a:t>if</a:t>
            </a:r>
            <a:r>
              <a:rPr lang="de-DE" sz="3200" dirty="0"/>
              <a:t> (x &gt; </a:t>
            </a:r>
            <a:r>
              <a:rPr lang="de-DE" sz="3200" dirty="0" err="1"/>
              <a:t>y</a:t>
            </a:r>
            <a:r>
              <a:rPr lang="de-DE" sz="3200" dirty="0"/>
              <a:t>): </a:t>
            </a:r>
            <a:br>
              <a:rPr lang="de-DE" sz="3200" dirty="0"/>
            </a:br>
            <a:r>
              <a:rPr lang="de-DE" sz="3200" dirty="0"/>
              <a:t>		</a:t>
            </a:r>
            <a:r>
              <a:rPr lang="de-DE" sz="3200" dirty="0" err="1">
                <a:solidFill>
                  <a:srgbClr val="D73A49"/>
                </a:solidFill>
                <a:effectLst/>
              </a:rPr>
              <a:t>return</a:t>
            </a:r>
            <a:r>
              <a:rPr lang="de-DE" sz="3200" dirty="0"/>
              <a:t> x </a:t>
            </a:r>
            <a:br>
              <a:rPr lang="de-DE" sz="3200" dirty="0"/>
            </a:br>
            <a:r>
              <a:rPr lang="de-DE" sz="3200" dirty="0">
                <a:solidFill>
                  <a:srgbClr val="E36209"/>
                </a:solidFill>
              </a:rPr>
              <a:t>	</a:t>
            </a:r>
            <a:r>
              <a:rPr lang="de-DE" sz="3200" dirty="0" err="1">
                <a:solidFill>
                  <a:srgbClr val="D73A49"/>
                </a:solidFill>
                <a:effectLst/>
              </a:rPr>
              <a:t>else</a:t>
            </a:r>
            <a:r>
              <a:rPr lang="de-DE" sz="3200" dirty="0"/>
              <a:t>: </a:t>
            </a:r>
            <a:br>
              <a:rPr lang="de-DE" sz="3200" dirty="0"/>
            </a:br>
            <a:r>
              <a:rPr lang="de-DE" sz="3200" dirty="0">
                <a:solidFill>
                  <a:srgbClr val="E36209"/>
                </a:solidFill>
              </a:rPr>
              <a:t>		</a:t>
            </a:r>
            <a:r>
              <a:rPr lang="de-DE" sz="3200" dirty="0" err="1">
                <a:solidFill>
                  <a:srgbClr val="D73A49"/>
                </a:solidFill>
                <a:effectLst/>
              </a:rPr>
              <a:t>return</a:t>
            </a:r>
            <a:r>
              <a:rPr lang="de-DE" sz="3200" dirty="0"/>
              <a:t> </a:t>
            </a:r>
            <a:r>
              <a:rPr lang="de-DE" sz="3200" dirty="0" err="1"/>
              <a:t>y</a:t>
            </a:r>
            <a:r>
              <a:rPr lang="de-DE" sz="3200" b="1" dirty="0">
                <a:latin typeface="Aharoni" panose="02010803020104030203" pitchFamily="2" charset="-79"/>
                <a:cs typeface="Aharoni" panose="02010803020104030203" pitchFamily="2" charset="-79"/>
              </a:rPr>
              <a:t> </a:t>
            </a:r>
            <a:endParaRPr lang="de-DE"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7850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400</a:t>
            </a:r>
            <a:endParaRPr lang="de-DE" sz="36100" dirty="0"/>
          </a:p>
        </p:txBody>
      </p:sp>
    </p:spTree>
    <p:extLst>
      <p:ext uri="{BB962C8B-B14F-4D97-AF65-F5344CB8AC3E}">
        <p14:creationId xmlns:p14="http://schemas.microsoft.com/office/powerpoint/2010/main" val="3388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51108" y="-45000"/>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dirty="0">
                <a:latin typeface="Aharoni" panose="02010803020104030203" pitchFamily="2" charset="-79"/>
                <a:cs typeface="Aharoni" panose="02010803020104030203" pitchFamily="2" charset="-79"/>
              </a:rPr>
              <a:t>Was versteht im Bereich der KI man unter dem „Black-Box-Problem“?</a:t>
            </a:r>
            <a:endParaRPr lang="de-DE" b="1" dirty="0">
              <a:latin typeface="Aharoni" panose="02010803020104030203" pitchFamily="2" charset="-79"/>
              <a:cs typeface="Aharoni" panose="02010803020104030203" pitchFamily="2" charset="-79"/>
            </a:endParaRP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 Die Unmöglichkeit zu sehen, wie Deep-Learning-Systeme ihre Entscheidungen treffen.</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 Ein mathematisches Problem, das die Wachstumsgrenzen von KI beschreibt</a:t>
            </a:r>
          </a:p>
        </p:txBody>
      </p:sp>
      <p:sp>
        <p:nvSpPr>
          <p:cNvPr id="6" name="Abgerundetes Rechteck 5">
            <a:extLst>
              <a:ext uri="{FF2B5EF4-FFF2-40B4-BE49-F238E27FC236}">
                <a16:creationId xmlns:a16="http://schemas.microsoft.com/office/drawing/2014/main" id="{6994F852-F879-5D53-15EA-406EB929C933}"/>
              </a:ext>
            </a:extLst>
          </p:cNvPr>
          <p:cNvSpPr/>
          <p:nvPr/>
        </p:nvSpPr>
        <p:spPr>
          <a:xfrm>
            <a:off x="3525642" y="5495924"/>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 Ein grafisches Problem, bei dem Objekte auf schwarzem Hintergrund nicht erkannt werden</a:t>
            </a:r>
          </a:p>
        </p:txBody>
      </p:sp>
    </p:spTree>
    <p:extLst>
      <p:ext uri="{BB962C8B-B14F-4D97-AF65-F5344CB8AC3E}">
        <p14:creationId xmlns:p14="http://schemas.microsoft.com/office/powerpoint/2010/main" val="2733993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150312" y="-156575"/>
            <a:ext cx="12492624" cy="71711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977029"/>
            <a:ext cx="10515600" cy="4033381"/>
          </a:xfrm>
        </p:spPr>
        <p:txBody>
          <a:bodyPr>
            <a:normAutofit fontScale="90000"/>
          </a:bodyPr>
          <a:lstStyle/>
          <a:p>
            <a:pPr algn="ctr"/>
            <a:r>
              <a:rPr lang="de-DE" b="1" dirty="0">
                <a:latin typeface="Aharoni" panose="02010803020104030203" pitchFamily="2" charset="-79"/>
                <a:cs typeface="Aharoni" panose="02010803020104030203" pitchFamily="2" charset="-79"/>
              </a:rPr>
              <a:t>A: Die Unmöglichkeit zu sehen, wie Deep-Learning-Systeme ihre Entscheidungen treffen.</a:t>
            </a:r>
            <a:br>
              <a:rPr lang="de-DE" b="1" dirty="0">
                <a:latin typeface="Aharoni" panose="02010803020104030203" pitchFamily="2" charset="-79"/>
                <a:cs typeface="Aharoni" panose="02010803020104030203" pitchFamily="2" charset="-79"/>
              </a:rPr>
            </a:br>
            <a:endParaRPr lang="de-DE"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47660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100</a:t>
            </a:r>
            <a:endParaRPr lang="de-DE" sz="36100" dirty="0"/>
          </a:p>
        </p:txBody>
      </p:sp>
    </p:spTree>
    <p:extLst>
      <p:ext uri="{BB962C8B-B14F-4D97-AF65-F5344CB8AC3E}">
        <p14:creationId xmlns:p14="http://schemas.microsoft.com/office/powerpoint/2010/main" val="522733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55756" y="-45000"/>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b="1" dirty="0">
                <a:latin typeface="Aharoni" panose="02010803020104030203" pitchFamily="2" charset="-79"/>
                <a:cs typeface="Aharoni" panose="02010803020104030203" pitchFamily="2" charset="-79"/>
              </a:rPr>
              <a:t>Was kann die von </a:t>
            </a:r>
            <a:r>
              <a:rPr lang="de-DE" b="1" dirty="0" err="1">
                <a:latin typeface="Aharoni" panose="02010803020104030203" pitchFamily="2" charset="-79"/>
                <a:cs typeface="Aharoni" panose="02010803020104030203" pitchFamily="2" charset="-79"/>
              </a:rPr>
              <a:t>OpenAI</a:t>
            </a:r>
            <a:r>
              <a:rPr lang="de-DE" b="1" dirty="0">
                <a:latin typeface="Aharoni" panose="02010803020104030203" pitchFamily="2" charset="-79"/>
                <a:cs typeface="Aharoni" panose="02010803020104030203" pitchFamily="2" charset="-79"/>
              </a:rPr>
              <a:t> entwickelte Software </a:t>
            </a:r>
            <a:r>
              <a:rPr lang="de-DE" b="1" dirty="0" err="1">
                <a:latin typeface="Aharoni" panose="02010803020104030203" pitchFamily="2" charset="-79"/>
                <a:cs typeface="Aharoni" panose="02010803020104030203" pitchFamily="2" charset="-79"/>
              </a:rPr>
              <a:t>ChatGPT</a:t>
            </a:r>
            <a:r>
              <a:rPr lang="de-DE" b="1" dirty="0">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2590610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111512" y="-111512"/>
            <a:ext cx="12303512" cy="70810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2051824"/>
            <a:ext cx="10515600" cy="2375210"/>
          </a:xfrm>
        </p:spPr>
        <p:txBody>
          <a:bodyPr>
            <a:normAutofit fontScale="90000"/>
          </a:bodyPr>
          <a:lstStyle/>
          <a:p>
            <a:pPr algn="ctr"/>
            <a:r>
              <a:rPr lang="de-DE" b="1" dirty="0">
                <a:latin typeface="Aharoni" panose="02010803020104030203" pitchFamily="2" charset="-79"/>
                <a:cs typeface="Aharoni" panose="02010803020104030203" pitchFamily="2" charset="-79"/>
              </a:rPr>
              <a:t>Sie interagiert mit dir als Chatbot mit gutem Ausdruck.</a:t>
            </a:r>
          </a:p>
        </p:txBody>
      </p:sp>
    </p:spTree>
    <p:extLst>
      <p:ext uri="{BB962C8B-B14F-4D97-AF65-F5344CB8AC3E}">
        <p14:creationId xmlns:p14="http://schemas.microsoft.com/office/powerpoint/2010/main" val="3251433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154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200</a:t>
            </a:r>
            <a:endParaRPr lang="de-DE" sz="36100" dirty="0"/>
          </a:p>
        </p:txBody>
      </p:sp>
    </p:spTree>
    <p:extLst>
      <p:ext uri="{BB962C8B-B14F-4D97-AF65-F5344CB8AC3E}">
        <p14:creationId xmlns:p14="http://schemas.microsoft.com/office/powerpoint/2010/main" val="1415296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a:bodyPr>
          <a:lstStyle/>
          <a:p>
            <a:pPr algn="ctr"/>
            <a:r>
              <a:rPr lang="de-DE" b="1" dirty="0">
                <a:latin typeface="Aharoni" panose="02010803020104030203" pitchFamily="2" charset="-79"/>
                <a:cs typeface="Aharoni" panose="02010803020104030203" pitchFamily="2" charset="-79"/>
              </a:rPr>
              <a:t>Mit welchen Medien arbeitet der KI-Bot </a:t>
            </a:r>
            <a:r>
              <a:rPr lang="de-DE" b="1" dirty="0" err="1">
                <a:latin typeface="Aharoni" panose="02010803020104030203" pitchFamily="2" charset="-79"/>
                <a:cs typeface="Aharoni" panose="02010803020104030203" pitchFamily="2" charset="-79"/>
              </a:rPr>
              <a:t>midjourney</a:t>
            </a:r>
            <a:r>
              <a:rPr lang="de-DE" b="1" dirty="0">
                <a:latin typeface="Aharoni" panose="02010803020104030203" pitchFamily="2" charset="-79"/>
                <a:cs typeface="Aharoni" panose="02010803020104030203" pitchFamily="2" charset="-79"/>
              </a:rPr>
              <a:t>?</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 Text und Ton</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 Bild und Text</a:t>
            </a:r>
          </a:p>
        </p:txBody>
      </p:sp>
      <p:sp>
        <p:nvSpPr>
          <p:cNvPr id="6" name="Abgerundetes Rechteck 5">
            <a:extLst>
              <a:ext uri="{FF2B5EF4-FFF2-40B4-BE49-F238E27FC236}">
                <a16:creationId xmlns:a16="http://schemas.microsoft.com/office/drawing/2014/main" id="{6994F852-F879-5D53-15EA-406EB929C933}"/>
              </a:ext>
            </a:extLst>
          </p:cNvPr>
          <p:cNvSpPr/>
          <p:nvPr/>
        </p:nvSpPr>
        <p:spPr>
          <a:xfrm>
            <a:off x="718324" y="541907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 Bild und Ton</a:t>
            </a:r>
          </a:p>
        </p:txBody>
      </p:sp>
      <p:sp>
        <p:nvSpPr>
          <p:cNvPr id="7" name="Abgerundetes Rechteck 6">
            <a:extLst>
              <a:ext uri="{FF2B5EF4-FFF2-40B4-BE49-F238E27FC236}">
                <a16:creationId xmlns:a16="http://schemas.microsoft.com/office/drawing/2014/main" id="{85F996ED-46A0-3A31-BB08-E6BC64E9D871}"/>
              </a:ext>
            </a:extLst>
          </p:cNvPr>
          <p:cNvSpPr/>
          <p:nvPr/>
        </p:nvSpPr>
        <p:spPr>
          <a:xfrm>
            <a:off x="6393366" y="541907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 Bild, Ton und Text</a:t>
            </a:r>
          </a:p>
        </p:txBody>
      </p:sp>
    </p:spTree>
    <p:extLst>
      <p:ext uri="{BB962C8B-B14F-4D97-AF65-F5344CB8AC3E}">
        <p14:creationId xmlns:p14="http://schemas.microsoft.com/office/powerpoint/2010/main" val="332036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2734430"/>
            <a:ext cx="10515600" cy="1389140"/>
          </a:xfrm>
        </p:spPr>
        <p:txBody>
          <a:bodyPr/>
          <a:lstStyle/>
          <a:p>
            <a:pPr algn="ctr"/>
            <a:r>
              <a:rPr lang="de-DE" b="1" dirty="0">
                <a:latin typeface="Aharoni" panose="02010803020104030203" pitchFamily="2" charset="-79"/>
                <a:cs typeface="Aharoni" panose="02010803020104030203" pitchFamily="2" charset="-79"/>
              </a:rPr>
              <a:t>B: Bild und Text</a:t>
            </a:r>
          </a:p>
        </p:txBody>
      </p:sp>
    </p:spTree>
    <p:extLst>
      <p:ext uri="{BB962C8B-B14F-4D97-AF65-F5344CB8AC3E}">
        <p14:creationId xmlns:p14="http://schemas.microsoft.com/office/powerpoint/2010/main" val="2943717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300</a:t>
            </a:r>
            <a:endParaRPr lang="de-DE" sz="36100" dirty="0"/>
          </a:p>
        </p:txBody>
      </p:sp>
    </p:spTree>
    <p:extLst>
      <p:ext uri="{BB962C8B-B14F-4D97-AF65-F5344CB8AC3E}">
        <p14:creationId xmlns:p14="http://schemas.microsoft.com/office/powerpoint/2010/main" val="2680292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a:bodyPr>
          <a:lstStyle/>
          <a:p>
            <a:pPr algn="ctr"/>
            <a:r>
              <a:rPr lang="de-DE" b="1" dirty="0">
                <a:latin typeface="Aharoni" panose="02010803020104030203" pitchFamily="2" charset="-79"/>
                <a:cs typeface="Aharoni" panose="02010803020104030203" pitchFamily="2" charset="-79"/>
              </a:rPr>
              <a:t>Worin ist </a:t>
            </a:r>
            <a:r>
              <a:rPr lang="de-DE" b="1" dirty="0" err="1">
                <a:latin typeface="Aharoni" panose="02010803020104030203" pitchFamily="2" charset="-79"/>
                <a:cs typeface="Aharoni" panose="02010803020104030203" pitchFamily="2" charset="-79"/>
              </a:rPr>
              <a:t>ChatGPT</a:t>
            </a:r>
            <a:r>
              <a:rPr lang="de-DE" b="1" dirty="0">
                <a:latin typeface="Aharoni" panose="02010803020104030203" pitchFamily="2" charset="-79"/>
                <a:cs typeface="Aharoni" panose="02010803020104030203" pitchFamily="2" charset="-79"/>
              </a:rPr>
              <a:t> (3.5) eher schlecht?</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 Formulierungen und Ausdruck</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 Sinnzusammenhang</a:t>
            </a:r>
          </a:p>
        </p:txBody>
      </p:sp>
      <p:sp>
        <p:nvSpPr>
          <p:cNvPr id="6" name="Abgerundetes Rechteck 5">
            <a:extLst>
              <a:ext uri="{FF2B5EF4-FFF2-40B4-BE49-F238E27FC236}">
                <a16:creationId xmlns:a16="http://schemas.microsoft.com/office/drawing/2014/main" id="{6994F852-F879-5D53-15EA-406EB929C933}"/>
              </a:ext>
            </a:extLst>
          </p:cNvPr>
          <p:cNvSpPr/>
          <p:nvPr/>
        </p:nvSpPr>
        <p:spPr>
          <a:xfrm>
            <a:off x="718324" y="541907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 Anpassung des Sprachniveaus</a:t>
            </a:r>
          </a:p>
        </p:txBody>
      </p:sp>
      <p:sp>
        <p:nvSpPr>
          <p:cNvPr id="7" name="Abgerundetes Rechteck 6">
            <a:extLst>
              <a:ext uri="{FF2B5EF4-FFF2-40B4-BE49-F238E27FC236}">
                <a16:creationId xmlns:a16="http://schemas.microsoft.com/office/drawing/2014/main" id="{85F996ED-46A0-3A31-BB08-E6BC64E9D871}"/>
              </a:ext>
            </a:extLst>
          </p:cNvPr>
          <p:cNvSpPr/>
          <p:nvPr/>
        </p:nvSpPr>
        <p:spPr>
          <a:xfrm>
            <a:off x="6393366" y="541907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 Quellenbezüge</a:t>
            </a:r>
          </a:p>
        </p:txBody>
      </p:sp>
    </p:spTree>
    <p:extLst>
      <p:ext uri="{BB962C8B-B14F-4D97-AF65-F5344CB8AC3E}">
        <p14:creationId xmlns:p14="http://schemas.microsoft.com/office/powerpoint/2010/main" val="1095816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479502"/>
            <a:ext cx="10515600" cy="5408342"/>
          </a:xfrm>
        </p:spPr>
        <p:txBody>
          <a:bodyPr>
            <a:normAutofit fontScale="90000"/>
          </a:bodyPr>
          <a:lstStyle/>
          <a:p>
            <a:pPr algn="ctr"/>
            <a:r>
              <a:rPr lang="de-DE" b="1" dirty="0">
                <a:latin typeface="Aharoni" panose="02010803020104030203" pitchFamily="2" charset="-79"/>
                <a:cs typeface="Aharoni" panose="02010803020104030203" pitchFamily="2" charset="-79"/>
              </a:rPr>
              <a:t>B und D: </a:t>
            </a:r>
            <a:br>
              <a:rPr lang="de-DE" b="1" dirty="0">
                <a:latin typeface="Aharoni" panose="02010803020104030203" pitchFamily="2" charset="-79"/>
                <a:cs typeface="Aharoni" panose="02010803020104030203" pitchFamily="2" charset="-79"/>
              </a:rPr>
            </a:br>
            <a:r>
              <a:rPr lang="de-DE" b="1" dirty="0">
                <a:latin typeface="Aharoni" panose="02010803020104030203" pitchFamily="2" charset="-79"/>
                <a:cs typeface="Aharoni" panose="02010803020104030203" pitchFamily="2" charset="-79"/>
              </a:rPr>
              <a:t>In langen Texten wiederholt sich </a:t>
            </a:r>
            <a:r>
              <a:rPr lang="de-DE" b="1" dirty="0" err="1">
                <a:latin typeface="Aharoni" panose="02010803020104030203" pitchFamily="2" charset="-79"/>
                <a:cs typeface="Aharoni" panose="02010803020104030203" pitchFamily="2" charset="-79"/>
              </a:rPr>
              <a:t>ChatGPT</a:t>
            </a:r>
            <a:r>
              <a:rPr lang="de-DE" b="1" dirty="0">
                <a:latin typeface="Aharoni" panose="02010803020104030203" pitchFamily="2" charset="-79"/>
                <a:cs typeface="Aharoni" panose="02010803020104030203" pitchFamily="2" charset="-79"/>
              </a:rPr>
              <a:t> oft und “der rote Faden“ fehlt, Quellenabgaben sind oft nicht echt. </a:t>
            </a:r>
            <a:br>
              <a:rPr lang="de-DE" b="1" dirty="0">
                <a:latin typeface="Aharoni" panose="02010803020104030203" pitchFamily="2" charset="-79"/>
                <a:cs typeface="Aharoni" panose="02010803020104030203" pitchFamily="2" charset="-79"/>
              </a:rPr>
            </a:br>
            <a:r>
              <a:rPr lang="de-DE" b="1" dirty="0">
                <a:latin typeface="Aharoni" panose="02010803020104030203" pitchFamily="2" charset="-79"/>
                <a:cs typeface="Aharoni" panose="02010803020104030203" pitchFamily="2" charset="-79"/>
              </a:rPr>
              <a:t>Bonus: </a:t>
            </a:r>
            <a:r>
              <a:rPr lang="de-DE" b="1" dirty="0" err="1">
                <a:latin typeface="Aharoni" panose="02010803020104030203" pitchFamily="2" charset="-79"/>
                <a:cs typeface="Aharoni" panose="02010803020104030203" pitchFamily="2" charset="-79"/>
              </a:rPr>
              <a:t>ChatGPT</a:t>
            </a:r>
            <a:r>
              <a:rPr lang="de-DE" b="1" dirty="0">
                <a:latin typeface="Aharoni" panose="02010803020104030203" pitchFamily="2" charset="-79"/>
                <a:cs typeface="Aharoni" panose="02010803020104030203" pitchFamily="2" charset="-79"/>
              </a:rPr>
              <a:t> ist auch schlecht im Rechnen.</a:t>
            </a:r>
          </a:p>
        </p:txBody>
      </p:sp>
    </p:spTree>
    <p:extLst>
      <p:ext uri="{BB962C8B-B14F-4D97-AF65-F5344CB8AC3E}">
        <p14:creationId xmlns:p14="http://schemas.microsoft.com/office/powerpoint/2010/main" val="1909051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400</a:t>
            </a:r>
            <a:endParaRPr lang="de-DE" sz="36100" dirty="0"/>
          </a:p>
        </p:txBody>
      </p:sp>
    </p:spTree>
    <p:extLst>
      <p:ext uri="{BB962C8B-B14F-4D97-AF65-F5344CB8AC3E}">
        <p14:creationId xmlns:p14="http://schemas.microsoft.com/office/powerpoint/2010/main" val="2400280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b="1" dirty="0">
                <a:latin typeface="Aharoni" panose="02010803020104030203" pitchFamily="2" charset="-79"/>
                <a:cs typeface="Aharoni" panose="02010803020104030203" pitchFamily="2" charset="-79"/>
              </a:rPr>
              <a:t>Welches dieser </a:t>
            </a:r>
            <a:r>
              <a:rPr lang="de-DE" b="1" dirty="0" err="1">
                <a:latin typeface="Aharoni" panose="02010803020104030203" pitchFamily="2" charset="-79"/>
                <a:cs typeface="Aharoni" panose="02010803020104030203" pitchFamily="2" charset="-79"/>
              </a:rPr>
              <a:t>Promptbeispiele</a:t>
            </a:r>
            <a:r>
              <a:rPr lang="de-DE" b="1" dirty="0">
                <a:latin typeface="Aharoni" panose="02010803020104030203" pitchFamily="2" charset="-79"/>
                <a:cs typeface="Aharoni" panose="02010803020104030203" pitchFamily="2" charset="-79"/>
              </a:rPr>
              <a:t> erzeugt bei </a:t>
            </a:r>
            <a:r>
              <a:rPr lang="de-DE" b="1" dirty="0" err="1">
                <a:latin typeface="Aharoni" panose="02010803020104030203" pitchFamily="2" charset="-79"/>
                <a:cs typeface="Aharoni" panose="02010803020104030203" pitchFamily="2" charset="-79"/>
              </a:rPr>
              <a:t>midjourney</a:t>
            </a:r>
            <a:r>
              <a:rPr lang="de-DE" b="1" dirty="0">
                <a:latin typeface="Aharoni" panose="02010803020104030203" pitchFamily="2" charset="-79"/>
                <a:cs typeface="Aharoni" panose="02010803020104030203" pitchFamily="2" charset="-79"/>
              </a:rPr>
              <a:t> ein Bild im Format 4:5 (hochkant)?</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 </a:t>
            </a:r>
            <a:r>
              <a:rPr lang="de-DE" dirty="0" err="1"/>
              <a:t>dark</a:t>
            </a:r>
            <a:r>
              <a:rPr lang="de-DE" dirty="0"/>
              <a:t> </a:t>
            </a:r>
            <a:r>
              <a:rPr lang="de-DE" dirty="0" err="1"/>
              <a:t>forest</a:t>
            </a:r>
            <a:r>
              <a:rPr lang="de-DE" dirty="0"/>
              <a:t> </a:t>
            </a:r>
            <a:r>
              <a:rPr lang="de-DE" dirty="0" err="1"/>
              <a:t>painting</a:t>
            </a:r>
            <a:r>
              <a:rPr lang="de-DE" dirty="0"/>
              <a:t>, </a:t>
            </a:r>
            <a:r>
              <a:rPr lang="de-DE" dirty="0" err="1"/>
              <a:t>instagram</a:t>
            </a:r>
            <a:r>
              <a:rPr lang="de-DE" dirty="0"/>
              <a:t> </a:t>
            </a:r>
            <a:r>
              <a:rPr lang="de-DE" dirty="0" err="1"/>
              <a:t>post</a:t>
            </a:r>
            <a:r>
              <a:rPr lang="de-DE" dirty="0"/>
              <a:t>, </a:t>
            </a:r>
            <a:r>
              <a:rPr lang="de-DE" dirty="0" err="1"/>
              <a:t>portrait</a:t>
            </a:r>
            <a:endParaRPr lang="de-DE" dirty="0"/>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 </a:t>
            </a:r>
            <a:r>
              <a:rPr lang="de-DE" dirty="0" err="1"/>
              <a:t>dark</a:t>
            </a:r>
            <a:r>
              <a:rPr lang="de-DE" dirty="0"/>
              <a:t> </a:t>
            </a:r>
            <a:r>
              <a:rPr lang="de-DE" dirty="0" err="1"/>
              <a:t>forerst</a:t>
            </a:r>
            <a:r>
              <a:rPr lang="de-DE" dirty="0"/>
              <a:t> </a:t>
            </a:r>
            <a:r>
              <a:rPr lang="de-DE" dirty="0" err="1"/>
              <a:t>painting</a:t>
            </a:r>
            <a:r>
              <a:rPr lang="de-DE" dirty="0"/>
              <a:t> --</a:t>
            </a:r>
            <a:r>
              <a:rPr lang="de-DE" dirty="0" err="1"/>
              <a:t>vertical</a:t>
            </a:r>
            <a:r>
              <a:rPr lang="de-DE" dirty="0"/>
              <a:t> </a:t>
            </a:r>
          </a:p>
        </p:txBody>
      </p:sp>
      <p:sp>
        <p:nvSpPr>
          <p:cNvPr id="6" name="Abgerundetes Rechteck 5">
            <a:extLst>
              <a:ext uri="{FF2B5EF4-FFF2-40B4-BE49-F238E27FC236}">
                <a16:creationId xmlns:a16="http://schemas.microsoft.com/office/drawing/2014/main" id="{6994F852-F879-5D53-15EA-406EB929C933}"/>
              </a:ext>
            </a:extLst>
          </p:cNvPr>
          <p:cNvSpPr/>
          <p:nvPr/>
        </p:nvSpPr>
        <p:spPr>
          <a:xfrm>
            <a:off x="718324" y="541907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 </a:t>
            </a:r>
            <a:r>
              <a:rPr lang="de-DE" dirty="0" err="1"/>
              <a:t>dark</a:t>
            </a:r>
            <a:r>
              <a:rPr lang="de-DE" dirty="0"/>
              <a:t> </a:t>
            </a:r>
            <a:r>
              <a:rPr lang="de-DE" dirty="0" err="1"/>
              <a:t>forest</a:t>
            </a:r>
            <a:r>
              <a:rPr lang="de-DE" dirty="0"/>
              <a:t> </a:t>
            </a:r>
            <a:r>
              <a:rPr lang="de-DE" dirty="0" err="1"/>
              <a:t>painting</a:t>
            </a:r>
            <a:r>
              <a:rPr lang="de-DE" dirty="0"/>
              <a:t> --</a:t>
            </a:r>
            <a:r>
              <a:rPr lang="de-DE" dirty="0" err="1"/>
              <a:t>ar</a:t>
            </a:r>
            <a:r>
              <a:rPr lang="de-DE" dirty="0"/>
              <a:t> 4:5</a:t>
            </a:r>
          </a:p>
        </p:txBody>
      </p:sp>
      <p:sp>
        <p:nvSpPr>
          <p:cNvPr id="7" name="Abgerundetes Rechteck 6">
            <a:extLst>
              <a:ext uri="{FF2B5EF4-FFF2-40B4-BE49-F238E27FC236}">
                <a16:creationId xmlns:a16="http://schemas.microsoft.com/office/drawing/2014/main" id="{85F996ED-46A0-3A31-BB08-E6BC64E9D871}"/>
              </a:ext>
            </a:extLst>
          </p:cNvPr>
          <p:cNvSpPr/>
          <p:nvPr/>
        </p:nvSpPr>
        <p:spPr>
          <a:xfrm>
            <a:off x="6393366" y="541907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 4:5 </a:t>
            </a:r>
            <a:r>
              <a:rPr lang="de-DE" dirty="0" err="1"/>
              <a:t>portrait</a:t>
            </a:r>
            <a:r>
              <a:rPr lang="de-DE" dirty="0"/>
              <a:t>, </a:t>
            </a:r>
            <a:r>
              <a:rPr lang="de-DE" dirty="0" err="1"/>
              <a:t>dark</a:t>
            </a:r>
            <a:r>
              <a:rPr lang="de-DE" dirty="0"/>
              <a:t> </a:t>
            </a:r>
            <a:r>
              <a:rPr lang="de-DE" dirty="0" err="1"/>
              <a:t>forest</a:t>
            </a:r>
            <a:r>
              <a:rPr lang="de-DE" dirty="0"/>
              <a:t> </a:t>
            </a:r>
            <a:r>
              <a:rPr lang="de-DE" dirty="0" err="1"/>
              <a:t>painting</a:t>
            </a:r>
            <a:r>
              <a:rPr lang="de-DE" dirty="0"/>
              <a:t> </a:t>
            </a:r>
          </a:p>
        </p:txBody>
      </p:sp>
    </p:spTree>
    <p:extLst>
      <p:ext uri="{BB962C8B-B14F-4D97-AF65-F5344CB8AC3E}">
        <p14:creationId xmlns:p14="http://schemas.microsoft.com/office/powerpoint/2010/main" val="565346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162838" y="-131523"/>
            <a:ext cx="12517676" cy="71210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734338" y="1694146"/>
            <a:ext cx="10723323" cy="3469708"/>
          </a:xfrm>
        </p:spPr>
        <p:txBody>
          <a:bodyPr>
            <a:normAutofit fontScale="90000"/>
          </a:bodyPr>
          <a:lstStyle/>
          <a:p>
            <a:pPr algn="ctr"/>
            <a:r>
              <a:rPr lang="de-DE" sz="5400" b="1" dirty="0">
                <a:latin typeface="Aharoni" panose="02010803020104030203" pitchFamily="2" charset="-79"/>
                <a:cs typeface="Aharoni" panose="02010803020104030203" pitchFamily="2" charset="-79"/>
              </a:rPr>
              <a:t>C: Der Zusatz --</a:t>
            </a:r>
            <a:r>
              <a:rPr lang="de-DE" sz="5400" b="1" dirty="0" err="1">
                <a:latin typeface="Aharoni" panose="02010803020104030203" pitchFamily="2" charset="-79"/>
                <a:cs typeface="Aharoni" panose="02010803020104030203" pitchFamily="2" charset="-79"/>
              </a:rPr>
              <a:t>ar</a:t>
            </a:r>
            <a:r>
              <a:rPr lang="de-DE" sz="5400" b="1" dirty="0">
                <a:latin typeface="Aharoni" panose="02010803020104030203" pitchFamily="2" charset="-79"/>
                <a:cs typeface="Aharoni" panose="02010803020104030203" pitchFamily="2" charset="-79"/>
              </a:rPr>
              <a:t> 4:5 ist </a:t>
            </a:r>
            <a:r>
              <a:rPr lang="de-DE" sz="5400" b="1" dirty="0" err="1">
                <a:latin typeface="Aharoni" panose="02010803020104030203" pitchFamily="2" charset="-79"/>
                <a:cs typeface="Aharoni" panose="02010803020104030203" pitchFamily="2" charset="-79"/>
              </a:rPr>
              <a:t>entscheident</a:t>
            </a:r>
            <a:r>
              <a:rPr lang="de-DE" sz="5400" b="1" dirty="0">
                <a:latin typeface="Aharoni" panose="02010803020104030203" pitchFamily="2" charset="-79"/>
                <a:cs typeface="Aharoni" panose="02010803020104030203" pitchFamily="2" charset="-79"/>
              </a:rPr>
              <a:t>. </a:t>
            </a:r>
            <a:br>
              <a:rPr lang="de-DE" sz="5400" b="1" dirty="0">
                <a:latin typeface="Aharoni" panose="02010803020104030203" pitchFamily="2" charset="-79"/>
                <a:cs typeface="Aharoni" panose="02010803020104030203" pitchFamily="2" charset="-79"/>
              </a:rPr>
            </a:br>
            <a:r>
              <a:rPr lang="de-DE" sz="5400" b="1" dirty="0">
                <a:latin typeface="Aharoni" panose="02010803020104030203" pitchFamily="2" charset="-79"/>
                <a:cs typeface="Aharoni" panose="02010803020104030203" pitchFamily="2" charset="-79"/>
              </a:rPr>
              <a:t>Für ein horizontales Bild braucht man stattdessen --</a:t>
            </a:r>
            <a:r>
              <a:rPr lang="de-DE" sz="5400" b="1" dirty="0" err="1">
                <a:latin typeface="Aharoni" panose="02010803020104030203" pitchFamily="2" charset="-79"/>
                <a:cs typeface="Aharoni" panose="02010803020104030203" pitchFamily="2" charset="-79"/>
              </a:rPr>
              <a:t>ar</a:t>
            </a:r>
            <a:r>
              <a:rPr lang="de-DE" sz="5400" b="1" dirty="0">
                <a:latin typeface="Aharoni" panose="02010803020104030203" pitchFamily="2" charset="-79"/>
                <a:cs typeface="Aharoni" panose="02010803020104030203" pitchFamily="2" charset="-79"/>
              </a:rPr>
              <a:t> 16:9</a:t>
            </a:r>
          </a:p>
        </p:txBody>
      </p:sp>
    </p:spTree>
    <p:extLst>
      <p:ext uri="{BB962C8B-B14F-4D97-AF65-F5344CB8AC3E}">
        <p14:creationId xmlns:p14="http://schemas.microsoft.com/office/powerpoint/2010/main" val="1517312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100</a:t>
            </a:r>
            <a:endParaRPr lang="de-DE" sz="36100" dirty="0"/>
          </a:p>
        </p:txBody>
      </p:sp>
    </p:spTree>
    <p:extLst>
      <p:ext uri="{BB962C8B-B14F-4D97-AF65-F5344CB8AC3E}">
        <p14:creationId xmlns:p14="http://schemas.microsoft.com/office/powerpoint/2010/main" val="101009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458938" y="1198244"/>
            <a:ext cx="9562499" cy="2142448"/>
          </a:xfrm>
        </p:spPr>
        <p:txBody>
          <a:bodyPr>
            <a:noAutofit/>
          </a:bodyPr>
          <a:lstStyle/>
          <a:p>
            <a:r>
              <a:rPr lang="de-DE" sz="1800" dirty="0">
                <a:latin typeface="Avenir LT Std 35 Light" panose="020B0402020203020204" pitchFamily="34" charset="0"/>
              </a:rPr>
              <a:t>Quiz erstellt von </a:t>
            </a:r>
            <a:br>
              <a:rPr lang="de-DE" sz="1800" dirty="0">
                <a:latin typeface="Avenir LT Std 35 Light" panose="020B0402020203020204" pitchFamily="34" charset="0"/>
              </a:rPr>
            </a:br>
            <a:r>
              <a:rPr lang="de-DE" sz="1800" dirty="0">
                <a:latin typeface="Avenir LT Std 35 Light" panose="020B0402020203020204" pitchFamily="34" charset="0"/>
              </a:rPr>
              <a:t>Franziska Gutkäse</a:t>
            </a:r>
            <a:br>
              <a:rPr lang="de-DE" sz="1800" dirty="0">
                <a:latin typeface="Avenir LT Std 35 Light" panose="020B0402020203020204" pitchFamily="34" charset="0"/>
              </a:rPr>
            </a:br>
            <a:r>
              <a:rPr lang="de-DE" sz="1800" dirty="0">
                <a:latin typeface="Avenir LT Std 35 Light" panose="020B0402020203020204" pitchFamily="34" charset="0"/>
              </a:rPr>
              <a:t/>
            </a:r>
            <a:br>
              <a:rPr lang="de-DE" sz="1800" dirty="0">
                <a:latin typeface="Avenir LT Std 35 Light" panose="020B0402020203020204" pitchFamily="34" charset="0"/>
              </a:rPr>
            </a:br>
            <a:r>
              <a:rPr lang="de-DE" sz="1800" dirty="0">
                <a:latin typeface="Avenir LT Std 35 Light" panose="020B0402020203020204" pitchFamily="34" charset="0"/>
              </a:rPr>
              <a:t>im Rahmen der Materialentwicklung KI-Labor</a:t>
            </a:r>
            <a:br>
              <a:rPr lang="de-DE" sz="1800" dirty="0">
                <a:latin typeface="Avenir LT Std 35 Light" panose="020B0402020203020204" pitchFamily="34" charset="0"/>
              </a:rPr>
            </a:br>
            <a:r>
              <a:rPr lang="de-DE" sz="1800" dirty="0">
                <a:latin typeface="Avenir LT Std 35 Light" panose="020B0402020203020204" pitchFamily="34" charset="0"/>
              </a:rPr>
              <a:t>für </a:t>
            </a:r>
            <a:r>
              <a:rPr lang="de-DE" sz="1800" dirty="0" smtClean="0">
                <a:latin typeface="Avenir LT Std 35 Light" panose="020B0402020203020204" pitchFamily="34" charset="0"/>
              </a:rPr>
              <a:t>die </a:t>
            </a:r>
            <a:r>
              <a:rPr lang="de-DE" sz="1800" dirty="0" smtClean="0">
                <a:latin typeface="Avenir LT Std 35 Light" panose="020B0402020203020204" pitchFamily="34" charset="0"/>
              </a:rPr>
              <a:t>«</a:t>
            </a:r>
            <a:r>
              <a:rPr lang="de-DE" sz="1800" dirty="0">
                <a:latin typeface="Avenir LT Std 35 Light" panose="020B0402020203020204" pitchFamily="34" charset="0"/>
              </a:rPr>
              <a:t>Servicestelle digitale kulturelle </a:t>
            </a:r>
            <a:r>
              <a:rPr lang="de-DE" sz="1800" dirty="0" smtClean="0">
                <a:latin typeface="Avenir LT Std 35 Light" panose="020B0402020203020204" pitchFamily="34" charset="0"/>
              </a:rPr>
              <a:t>Bildung», ein </a:t>
            </a:r>
            <a:r>
              <a:rPr lang="de-DE" sz="1800" dirty="0">
                <a:latin typeface="Avenir LT Std 35 Light" panose="020B0402020203020204" pitchFamily="34" charset="0"/>
              </a:rPr>
              <a:t>Programm der</a:t>
            </a:r>
            <a:r>
              <a:rPr lang="de-DE" sz="1800" dirty="0">
                <a:latin typeface="Avenir LT Std 35 Light" panose="020B0402020203020204" pitchFamily="34" charset="0"/>
                <a:hlinkClick r:id="rId2"/>
              </a:rPr>
              <a:t> .lkj) Sachsen-Anhalt</a:t>
            </a:r>
            <a:r>
              <a:rPr lang="de-DE" sz="1800" dirty="0">
                <a:latin typeface="Avenir LT Std 35 Light" panose="020B0402020203020204" pitchFamily="34" charset="0"/>
              </a:rPr>
              <a:t> und </a:t>
            </a:r>
            <a:r>
              <a:rPr lang="de-DE" sz="1800" dirty="0" smtClean="0">
                <a:latin typeface="Avenir LT Std 35 Light" panose="020B0402020203020204" pitchFamily="34" charset="0"/>
              </a:rPr>
              <a:t>gefördert </a:t>
            </a:r>
            <a:r>
              <a:rPr lang="de-DE" sz="1800" dirty="0">
                <a:latin typeface="Avenir LT Std 35 Light" panose="020B0402020203020204" pitchFamily="34" charset="0"/>
              </a:rPr>
              <a:t>von </a:t>
            </a:r>
            <a:r>
              <a:rPr lang="de-DE" sz="1800" dirty="0" smtClean="0">
                <a:latin typeface="Avenir LT Std 35 Light" panose="020B0402020203020204" pitchFamily="34" charset="0"/>
              </a:rPr>
              <a:t>der </a:t>
            </a:r>
            <a:r>
              <a:rPr lang="de-DE" sz="1800" dirty="0" smtClean="0">
                <a:latin typeface="Avenir LT Std 35 Light" panose="020B0402020203020204" pitchFamily="34" charset="0"/>
                <a:hlinkClick r:id="rId3"/>
              </a:rPr>
              <a:t>Staatskanzlei </a:t>
            </a:r>
            <a:r>
              <a:rPr lang="de-DE" sz="1800" dirty="0">
                <a:latin typeface="Avenir LT Std 35 Light" panose="020B0402020203020204" pitchFamily="34" charset="0"/>
                <a:hlinkClick r:id="rId3"/>
              </a:rPr>
              <a:t>und Ministerium für Kultur</a:t>
            </a:r>
            <a:br>
              <a:rPr lang="de-DE" sz="1800" dirty="0">
                <a:latin typeface="Avenir LT Std 35 Light" panose="020B0402020203020204" pitchFamily="34" charset="0"/>
                <a:hlinkClick r:id="rId3"/>
              </a:rPr>
            </a:br>
            <a:r>
              <a:rPr lang="de-DE" sz="1800" dirty="0">
                <a:latin typeface="Avenir LT Std 35 Light" panose="020B0402020203020204" pitchFamily="34" charset="0"/>
                <a:hlinkClick r:id="rId3"/>
              </a:rPr>
              <a:t>des Landes Sachsen-Anhalt</a:t>
            </a:r>
            <a:r>
              <a:rPr lang="de-DE" sz="1800" dirty="0">
                <a:latin typeface="Avenir LT Std 35 Light" panose="020B0402020203020204" pitchFamily="34" charset="0"/>
              </a:rPr>
              <a:t>.</a:t>
            </a:r>
            <a:r>
              <a:rPr lang="de-DE" sz="1800" dirty="0">
                <a:latin typeface="Avenir LT Std 35 Light" panose="020B0402020203020204" pitchFamily="34" charset="0"/>
              </a:rPr>
              <a:t/>
            </a:r>
            <a:br>
              <a:rPr lang="de-DE" sz="1800" dirty="0">
                <a:latin typeface="Avenir LT Std 35 Light" panose="020B0402020203020204" pitchFamily="34" charset="0"/>
              </a:rPr>
            </a:br>
            <a:r>
              <a:rPr lang="de-DE" sz="1800" dirty="0" smtClean="0">
                <a:latin typeface="Avenir LT Std 35 Light" panose="020B0402020203020204" pitchFamily="34" charset="0"/>
              </a:rPr>
              <a:t>Projektleitung: Nadia </a:t>
            </a:r>
            <a:r>
              <a:rPr lang="de-DE" sz="1800" dirty="0">
                <a:latin typeface="Avenir LT Std 35 Light" panose="020B0402020203020204" pitchFamily="34" charset="0"/>
              </a:rPr>
              <a:t>Boltes</a:t>
            </a:r>
            <a:br>
              <a:rPr lang="de-DE" sz="1800" dirty="0">
                <a:latin typeface="Avenir LT Std 35 Light" panose="020B0402020203020204" pitchFamily="34" charset="0"/>
              </a:rPr>
            </a:br>
            <a:r>
              <a:rPr lang="de-DE" sz="1800" dirty="0">
                <a:latin typeface="Avenir LT Std 35 Light" panose="020B0402020203020204" pitchFamily="34" charset="0"/>
              </a:rPr>
              <a:t/>
            </a:r>
            <a:br>
              <a:rPr lang="de-DE" sz="1800" dirty="0">
                <a:latin typeface="Avenir LT Std 35 Light" panose="020B0402020203020204" pitchFamily="34" charset="0"/>
              </a:rPr>
            </a:br>
            <a:r>
              <a:rPr lang="de-DE" sz="1800" dirty="0">
                <a:latin typeface="Avenir LT Std 35 Light" panose="020B0402020203020204" pitchFamily="34" charset="0"/>
              </a:rPr>
              <a:t>CC-BY-NC-SA 4.0</a:t>
            </a: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639" y="4269171"/>
            <a:ext cx="4475714" cy="1821615"/>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556" y="4088246"/>
            <a:ext cx="2746254" cy="2002540"/>
          </a:xfrm>
          <a:prstGeom prst="rect">
            <a:avLst/>
          </a:prstGeom>
        </p:spPr>
      </p:pic>
    </p:spTree>
    <p:extLst>
      <p:ext uri="{BB962C8B-B14F-4D97-AF65-F5344CB8AC3E}">
        <p14:creationId xmlns:p14="http://schemas.microsoft.com/office/powerpoint/2010/main" val="3878343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dirty="0">
                <a:latin typeface="Aharoni" panose="02010803020104030203" pitchFamily="2" charset="-79"/>
                <a:cs typeface="Aharoni" panose="02010803020104030203" pitchFamily="2" charset="-79"/>
              </a:rPr>
              <a:t>Eine KI muss erst trainiert werden. </a:t>
            </a:r>
            <a:br>
              <a:rPr lang="de-DE" dirty="0">
                <a:latin typeface="Aharoni" panose="02010803020104030203" pitchFamily="2" charset="-79"/>
                <a:cs typeface="Aharoni" panose="02010803020104030203" pitchFamily="2" charset="-79"/>
              </a:rPr>
            </a:br>
            <a:r>
              <a:rPr lang="de-DE" dirty="0">
                <a:latin typeface="Aharoni" panose="02010803020104030203" pitchFamily="2" charset="-79"/>
                <a:cs typeface="Aharoni" panose="02010803020104030203" pitchFamily="2" charset="-79"/>
              </a:rPr>
              <a:t>Wahr oder Falsch?</a:t>
            </a:r>
            <a:endParaRPr lang="de-DE"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19086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111512" y="-111512"/>
            <a:ext cx="12303512" cy="70810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457200"/>
            <a:ext cx="10515600" cy="5107259"/>
          </a:xfrm>
        </p:spPr>
        <p:txBody>
          <a:bodyPr>
            <a:normAutofit/>
          </a:bodyPr>
          <a:lstStyle/>
          <a:p>
            <a:pPr algn="ctr"/>
            <a:r>
              <a:rPr lang="de-DE" b="1" dirty="0">
                <a:latin typeface="Aharoni" panose="02010803020104030203" pitchFamily="2" charset="-79"/>
                <a:cs typeface="Aharoni" panose="02010803020104030203" pitchFamily="2" charset="-79"/>
              </a:rPr>
              <a:t>Wahr. Bevor eine KI so richtig zum Einsatz kommt, wird sie mit ausgewählten Datensätzen, z.B. Bildern von Künstler*innen, trainiert. </a:t>
            </a:r>
          </a:p>
        </p:txBody>
      </p:sp>
    </p:spTree>
    <p:extLst>
      <p:ext uri="{BB962C8B-B14F-4D97-AF65-F5344CB8AC3E}">
        <p14:creationId xmlns:p14="http://schemas.microsoft.com/office/powerpoint/2010/main" val="2516040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200</a:t>
            </a:r>
            <a:endParaRPr lang="de-DE" sz="36100" dirty="0"/>
          </a:p>
        </p:txBody>
      </p:sp>
    </p:spTree>
    <p:extLst>
      <p:ext uri="{BB962C8B-B14F-4D97-AF65-F5344CB8AC3E}">
        <p14:creationId xmlns:p14="http://schemas.microsoft.com/office/powerpoint/2010/main" val="682544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b="1" dirty="0">
                <a:latin typeface="Aharoni" panose="02010803020104030203" pitchFamily="2" charset="-79"/>
                <a:cs typeface="Aharoni" panose="02010803020104030203" pitchFamily="2" charset="-79"/>
              </a:rPr>
              <a:t>Die Gesichtserkennung zum Entsperren des Handys – Steckt dahinter eine KI?</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Ja</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Nein</a:t>
            </a:r>
          </a:p>
        </p:txBody>
      </p:sp>
    </p:spTree>
    <p:extLst>
      <p:ext uri="{BB962C8B-B14F-4D97-AF65-F5344CB8AC3E}">
        <p14:creationId xmlns:p14="http://schemas.microsoft.com/office/powerpoint/2010/main" val="2637115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2734430"/>
            <a:ext cx="10515600" cy="1389140"/>
          </a:xfrm>
        </p:spPr>
        <p:txBody>
          <a:bodyPr/>
          <a:lstStyle/>
          <a:p>
            <a:pPr algn="ctr"/>
            <a:r>
              <a:rPr lang="de-DE" b="1" dirty="0">
                <a:latin typeface="Aharoni" panose="02010803020104030203" pitchFamily="2" charset="-79"/>
                <a:cs typeface="Aharoni" panose="02010803020104030203" pitchFamily="2" charset="-79"/>
              </a:rPr>
              <a:t>Ja</a:t>
            </a:r>
          </a:p>
        </p:txBody>
      </p:sp>
    </p:spTree>
    <p:extLst>
      <p:ext uri="{BB962C8B-B14F-4D97-AF65-F5344CB8AC3E}">
        <p14:creationId xmlns:p14="http://schemas.microsoft.com/office/powerpoint/2010/main" val="3980241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300</a:t>
            </a:r>
            <a:endParaRPr lang="de-DE" sz="36100" dirty="0"/>
          </a:p>
        </p:txBody>
      </p:sp>
    </p:spTree>
    <p:extLst>
      <p:ext uri="{BB962C8B-B14F-4D97-AF65-F5344CB8AC3E}">
        <p14:creationId xmlns:p14="http://schemas.microsoft.com/office/powerpoint/2010/main" val="1882162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b="1" dirty="0">
                <a:latin typeface="Aharoni" panose="02010803020104030203" pitchFamily="2" charset="-79"/>
                <a:cs typeface="Aharoni" panose="02010803020104030203" pitchFamily="2" charset="-79"/>
              </a:rPr>
              <a:t>Der Spamfilter im Mailpostfach – Steckt dahinter eine KI?</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Ja</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Nein</a:t>
            </a:r>
          </a:p>
        </p:txBody>
      </p:sp>
    </p:spTree>
    <p:extLst>
      <p:ext uri="{BB962C8B-B14F-4D97-AF65-F5344CB8AC3E}">
        <p14:creationId xmlns:p14="http://schemas.microsoft.com/office/powerpoint/2010/main" val="890138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2734430"/>
            <a:ext cx="10515600" cy="1389140"/>
          </a:xfrm>
        </p:spPr>
        <p:txBody>
          <a:bodyPr/>
          <a:lstStyle/>
          <a:p>
            <a:pPr algn="ctr"/>
            <a:r>
              <a:rPr lang="de-DE" b="1" dirty="0">
                <a:latin typeface="Aharoni" panose="02010803020104030203" pitchFamily="2" charset="-79"/>
                <a:cs typeface="Aharoni" panose="02010803020104030203" pitchFamily="2" charset="-79"/>
              </a:rPr>
              <a:t>Ja</a:t>
            </a:r>
          </a:p>
        </p:txBody>
      </p:sp>
    </p:spTree>
    <p:extLst>
      <p:ext uri="{BB962C8B-B14F-4D97-AF65-F5344CB8AC3E}">
        <p14:creationId xmlns:p14="http://schemas.microsoft.com/office/powerpoint/2010/main" val="493647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400</a:t>
            </a:r>
            <a:endParaRPr lang="de-DE" sz="36100" dirty="0"/>
          </a:p>
        </p:txBody>
      </p:sp>
    </p:spTree>
    <p:extLst>
      <p:ext uri="{BB962C8B-B14F-4D97-AF65-F5344CB8AC3E}">
        <p14:creationId xmlns:p14="http://schemas.microsoft.com/office/powerpoint/2010/main" val="1755223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a:bodyPr>
          <a:lstStyle/>
          <a:p>
            <a:pPr algn="ctr"/>
            <a:r>
              <a:rPr lang="de-DE" b="1" dirty="0">
                <a:latin typeface="Aharoni" panose="02010803020104030203" pitchFamily="2" charset="-79"/>
                <a:cs typeface="Aharoni" panose="02010803020104030203" pitchFamily="2" charset="-79"/>
              </a:rPr>
              <a:t>Google Suchanfragen – Steckt dahinter eine KI?</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Ja</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Nein</a:t>
            </a:r>
          </a:p>
        </p:txBody>
      </p:sp>
    </p:spTree>
    <p:extLst>
      <p:ext uri="{BB962C8B-B14F-4D97-AF65-F5344CB8AC3E}">
        <p14:creationId xmlns:p14="http://schemas.microsoft.com/office/powerpoint/2010/main" val="109371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03E0E-3423-656B-5EAF-D31AB21C76D5}"/>
              </a:ext>
            </a:extLst>
          </p:cNvPr>
          <p:cNvSpPr>
            <a:spLocks noGrp="1"/>
          </p:cNvSpPr>
          <p:nvPr>
            <p:ph type="ctrTitle"/>
          </p:nvPr>
        </p:nvSpPr>
        <p:spPr>
          <a:xfrm>
            <a:off x="4499517" y="200720"/>
            <a:ext cx="3192966" cy="1000939"/>
          </a:xfrm>
          <a:solidFill>
            <a:schemeClr val="accent1">
              <a:lumMod val="50000"/>
            </a:schemeClr>
          </a:solidFill>
        </p:spPr>
        <p:txBody>
          <a:bodyPr/>
          <a:lstStyle/>
          <a:p>
            <a:r>
              <a:rPr lang="de-DE" b="1" dirty="0">
                <a:latin typeface="Aharoni" panose="02010803020104030203" pitchFamily="2" charset="-79"/>
                <a:cs typeface="Aharoni" panose="02010803020104030203" pitchFamily="2" charset="-79"/>
              </a:rPr>
              <a:t>Bonus</a:t>
            </a:r>
          </a:p>
        </p:txBody>
      </p:sp>
      <p:grpSp>
        <p:nvGrpSpPr>
          <p:cNvPr id="13" name="Gruppieren 12">
            <a:extLst>
              <a:ext uri="{FF2B5EF4-FFF2-40B4-BE49-F238E27FC236}">
                <a16:creationId xmlns:a16="http://schemas.microsoft.com/office/drawing/2014/main" id="{7D794612-B312-C30F-93CF-40BC44E638B7}"/>
              </a:ext>
            </a:extLst>
          </p:cNvPr>
          <p:cNvGrpSpPr/>
          <p:nvPr/>
        </p:nvGrpSpPr>
        <p:grpSpPr>
          <a:xfrm>
            <a:off x="728547" y="1566744"/>
            <a:ext cx="10734905" cy="439662"/>
            <a:chOff x="869796" y="1555593"/>
            <a:chExt cx="10734905" cy="439662"/>
          </a:xfrm>
        </p:grpSpPr>
        <p:sp>
          <p:nvSpPr>
            <p:cNvPr id="6" name="Titel 1">
              <a:extLst>
                <a:ext uri="{FF2B5EF4-FFF2-40B4-BE49-F238E27FC236}">
                  <a16:creationId xmlns:a16="http://schemas.microsoft.com/office/drawing/2014/main" id="{AB90E708-F214-B0C3-5903-C4058192EFE4}"/>
                </a:ext>
              </a:extLst>
            </p:cNvPr>
            <p:cNvSpPr txBox="1">
              <a:spLocks/>
            </p:cNvSpPr>
            <p:nvPr/>
          </p:nvSpPr>
          <p:spPr>
            <a:xfrm>
              <a:off x="869796" y="1555595"/>
              <a:ext cx="1828801" cy="439659"/>
            </a:xfrm>
            <a:prstGeom prst="rect">
              <a:avLst/>
            </a:prstGeom>
            <a:solidFill>
              <a:schemeClr val="accent1">
                <a:lumMod val="50000"/>
              </a:schemeClr>
            </a:solidFill>
          </p:spPr>
          <p:txBody>
            <a:bodyPr vert="horz" lIns="9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latin typeface="Aharoni" panose="02010803020104030203" pitchFamily="2" charset="-79"/>
                  <a:cs typeface="Aharoni" panose="02010803020104030203" pitchFamily="2" charset="-79"/>
                </a:rPr>
                <a:t>Begriffe</a:t>
              </a:r>
            </a:p>
          </p:txBody>
        </p:sp>
        <p:sp>
          <p:nvSpPr>
            <p:cNvPr id="9" name="Titel 1">
              <a:extLst>
                <a:ext uri="{FF2B5EF4-FFF2-40B4-BE49-F238E27FC236}">
                  <a16:creationId xmlns:a16="http://schemas.microsoft.com/office/drawing/2014/main" id="{78EE2B8D-D489-5B45-4FB5-7297C9F78BE7}"/>
                </a:ext>
              </a:extLst>
            </p:cNvPr>
            <p:cNvSpPr txBox="1">
              <a:spLocks/>
            </p:cNvSpPr>
            <p:nvPr/>
          </p:nvSpPr>
          <p:spPr>
            <a:xfrm>
              <a:off x="3096322" y="1555596"/>
              <a:ext cx="1828801" cy="439659"/>
            </a:xfrm>
            <a:prstGeom prst="rect">
              <a:avLst/>
            </a:prstGeom>
            <a:solidFill>
              <a:schemeClr val="accent1">
                <a:lumMod val="50000"/>
              </a:schemeClr>
            </a:solidFill>
          </p:spPr>
          <p:txBody>
            <a:bodyPr vert="horz" lIns="9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latin typeface="Aharoni" panose="02010803020104030203" pitchFamily="2" charset="-79"/>
                  <a:cs typeface="Aharoni" panose="02010803020104030203" pitchFamily="2" charset="-79"/>
                </a:rPr>
                <a:t>Funktionen</a:t>
              </a:r>
            </a:p>
          </p:txBody>
        </p:sp>
        <p:sp>
          <p:nvSpPr>
            <p:cNvPr id="10" name="Titel 1">
              <a:extLst>
                <a:ext uri="{FF2B5EF4-FFF2-40B4-BE49-F238E27FC236}">
                  <a16:creationId xmlns:a16="http://schemas.microsoft.com/office/drawing/2014/main" id="{966DDF6D-7298-1BBF-A5A3-03F929A9DF1E}"/>
                </a:ext>
              </a:extLst>
            </p:cNvPr>
            <p:cNvSpPr txBox="1">
              <a:spLocks/>
            </p:cNvSpPr>
            <p:nvPr/>
          </p:nvSpPr>
          <p:spPr>
            <a:xfrm>
              <a:off x="5322848" y="1555594"/>
              <a:ext cx="1828801" cy="439659"/>
            </a:xfrm>
            <a:prstGeom prst="rect">
              <a:avLst/>
            </a:prstGeom>
            <a:solidFill>
              <a:schemeClr val="accent1">
                <a:lumMod val="50000"/>
              </a:schemeClr>
            </a:solidFill>
          </p:spPr>
          <p:txBody>
            <a:bodyPr vert="horz" lIns="9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latin typeface="Aharoni" panose="02010803020104030203" pitchFamily="2" charset="-79"/>
                  <a:cs typeface="Aharoni" panose="02010803020104030203" pitchFamily="2" charset="-79"/>
                </a:rPr>
                <a:t>Versteckte KI?</a:t>
              </a:r>
            </a:p>
          </p:txBody>
        </p:sp>
        <p:sp>
          <p:nvSpPr>
            <p:cNvPr id="11" name="Titel 1">
              <a:extLst>
                <a:ext uri="{FF2B5EF4-FFF2-40B4-BE49-F238E27FC236}">
                  <a16:creationId xmlns:a16="http://schemas.microsoft.com/office/drawing/2014/main" id="{E862A172-1E97-AF66-F874-DC18A2EF317A}"/>
                </a:ext>
              </a:extLst>
            </p:cNvPr>
            <p:cNvSpPr txBox="1">
              <a:spLocks/>
            </p:cNvSpPr>
            <p:nvPr/>
          </p:nvSpPr>
          <p:spPr>
            <a:xfrm>
              <a:off x="7549374" y="1555594"/>
              <a:ext cx="1828801" cy="439659"/>
            </a:xfrm>
            <a:prstGeom prst="rect">
              <a:avLst/>
            </a:prstGeom>
            <a:solidFill>
              <a:schemeClr val="accent1">
                <a:lumMod val="50000"/>
              </a:schemeClr>
            </a:solidFill>
          </p:spPr>
          <p:txBody>
            <a:bodyPr vert="horz" lIns="9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latin typeface="Aharoni" panose="02010803020104030203" pitchFamily="2" charset="-79"/>
                  <a:cs typeface="Aharoni" panose="02010803020104030203" pitchFamily="2" charset="-79"/>
                </a:rPr>
                <a:t>Gesellschaft</a:t>
              </a:r>
            </a:p>
          </p:txBody>
        </p:sp>
        <p:sp>
          <p:nvSpPr>
            <p:cNvPr id="12" name="Titel 1">
              <a:extLst>
                <a:ext uri="{FF2B5EF4-FFF2-40B4-BE49-F238E27FC236}">
                  <a16:creationId xmlns:a16="http://schemas.microsoft.com/office/drawing/2014/main" id="{B4F1AD73-8D83-5ADD-DCE1-11B2E8DD5B80}"/>
                </a:ext>
              </a:extLst>
            </p:cNvPr>
            <p:cNvSpPr txBox="1">
              <a:spLocks/>
            </p:cNvSpPr>
            <p:nvPr/>
          </p:nvSpPr>
          <p:spPr>
            <a:xfrm>
              <a:off x="9775900" y="1555593"/>
              <a:ext cx="1828801" cy="439659"/>
            </a:xfrm>
            <a:prstGeom prst="rect">
              <a:avLst/>
            </a:prstGeom>
            <a:solidFill>
              <a:schemeClr val="accent1">
                <a:lumMod val="50000"/>
              </a:schemeClr>
            </a:solidFill>
          </p:spPr>
          <p:txBody>
            <a:bodyPr vert="horz" lIns="9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latin typeface="Aharoni" panose="02010803020104030203" pitchFamily="2" charset="-79"/>
                  <a:cs typeface="Aharoni" panose="02010803020104030203" pitchFamily="2" charset="-79"/>
                </a:rPr>
                <a:t>Beispiele</a:t>
              </a:r>
            </a:p>
          </p:txBody>
        </p:sp>
      </p:grpSp>
      <mc:AlternateContent xmlns:mc="http://schemas.openxmlformats.org/markup-compatibility/2006">
        <mc:Choice xmlns:psez="http://schemas.microsoft.com/office/powerpoint/2016/sectionzoom" xmlns="" Requires="psez">
          <p:graphicFrame>
            <p:nvGraphicFramePr>
              <p:cNvPr id="5" name="Abschnittszoom 4">
                <a:extLst>
                  <a:ext uri="{FF2B5EF4-FFF2-40B4-BE49-F238E27FC236}">
                    <a16:creationId xmlns:a16="http://schemas.microsoft.com/office/drawing/2014/main" id="{B1F4BC4B-991E-E34B-FB36-7826C413CAF1}"/>
                  </a:ext>
                </a:extLst>
              </p:cNvPr>
              <p:cNvGraphicFramePr>
                <a:graphicFrameLocks noChangeAspect="1"/>
              </p:cNvGraphicFramePr>
              <p:nvPr>
                <p:extLst>
                  <p:ext uri="{D42A27DB-BD31-4B8C-83A1-F6EECF244321}">
                    <p14:modId xmlns:p14="http://schemas.microsoft.com/office/powerpoint/2010/main" val="2197763059"/>
                  </p:ext>
                </p:extLst>
              </p:nvPr>
            </p:nvGraphicFramePr>
            <p:xfrm>
              <a:off x="5181599" y="2158391"/>
              <a:ext cx="1828801" cy="1028701"/>
            </p:xfrm>
            <a:graphic>
              <a:graphicData uri="http://schemas.microsoft.com/office/powerpoint/2016/sectionzoom">
                <psez:sectionZm>
                  <psez:sectionZmObj sectionId="{9693B095-ECD2-5F4F-BC19-DB8C46AC9BCA}">
                    <psez:zmPr id="{2B28E624-D70B-1C4E-8DD2-FB24BC9D3C57}" transitionDur="1000">
                      <p166:blipFill xmlns:p166="http://schemas.microsoft.com/office/powerpoint/2016/6/main">
                        <a:blip r:embed="rId3"/>
                        <a:stretch>
                          <a:fillRect/>
                        </a:stretch>
                      </p166:blipFill>
                      <p166:spPr xmlns:p166="http://schemas.microsoft.com/office/powerpoint/2016/6/main">
                        <a:xfrm>
                          <a:off x="0" y="0"/>
                          <a:ext cx="1828801" cy="1028701"/>
                        </a:xfrm>
                        <a:prstGeom prst="rect">
                          <a:avLst/>
                        </a:prstGeom>
                        <a:ln w="3175">
                          <a:solidFill>
                            <a:prstClr val="ltGray"/>
                          </a:solidFill>
                        </a:ln>
                      </p166:spPr>
                    </psez:zmPr>
                  </psez:sectionZmObj>
                </psez:sectionZm>
              </a:graphicData>
            </a:graphic>
          </p:graphicFrame>
        </mc:Choice>
        <mc:Fallback>
          <p:pic>
            <p:nvPicPr>
              <p:cNvPr id="5" name="Abschnittszoom 4">
                <a:hlinkClick r:id="rId4" action="ppaction://hlinksldjump"/>
                <a:extLst>
                  <a:ext uri="{FF2B5EF4-FFF2-40B4-BE49-F238E27FC236}">
                    <a16:creationId xmlns:a16="http://schemas.microsoft.com/office/drawing/2014/main" id="{B1F4BC4B-991E-E34B-FB36-7826C413CAF1}"/>
                  </a:ext>
                </a:extLst>
              </p:cNvPr>
              <p:cNvPicPr>
                <a:picLocks noGrp="1" noRot="1" noChangeAspect="1" noMove="1" noResize="1" noEditPoints="1" noAdjustHandles="1" noChangeArrowheads="1" noChangeShapeType="1"/>
              </p:cNvPicPr>
              <p:nvPr/>
            </p:nvPicPr>
            <p:blipFill>
              <a:blip r:embed="rId5"/>
              <a:stretch>
                <a:fillRect/>
              </a:stretch>
            </p:blipFill>
            <p:spPr>
              <a:xfrm>
                <a:off x="5181599" y="2158391"/>
                <a:ext cx="1828801" cy="1028701"/>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xmlns="" Requires="psez">
          <p:graphicFrame>
            <p:nvGraphicFramePr>
              <p:cNvPr id="16" name="Abschnittszoom 15">
                <a:extLst>
                  <a:ext uri="{FF2B5EF4-FFF2-40B4-BE49-F238E27FC236}">
                    <a16:creationId xmlns:a16="http://schemas.microsoft.com/office/drawing/2014/main" id="{510B1C0D-9DF9-CA18-1721-C1F44500301E}"/>
                  </a:ext>
                </a:extLst>
              </p:cNvPr>
              <p:cNvGraphicFramePr>
                <a:graphicFrameLocks noChangeAspect="1"/>
              </p:cNvGraphicFramePr>
              <p:nvPr>
                <p:extLst>
                  <p:ext uri="{D42A27DB-BD31-4B8C-83A1-F6EECF244321}">
                    <p14:modId xmlns:p14="http://schemas.microsoft.com/office/powerpoint/2010/main" val="30093607"/>
                  </p:ext>
                </p:extLst>
              </p:nvPr>
            </p:nvGraphicFramePr>
            <p:xfrm>
              <a:off x="7395600" y="2158391"/>
              <a:ext cx="1841326" cy="1035746"/>
            </p:xfrm>
            <a:graphic>
              <a:graphicData uri="http://schemas.microsoft.com/office/powerpoint/2016/sectionzoom">
                <psez:sectionZm>
                  <psez:sectionZmObj sectionId="{E75E5A26-B68B-754C-AAF5-4D0F360E10DF}">
                    <psez:zmPr id="{5AF53234-8129-364F-B027-DD891E388D22}" transitionDur="1000">
                      <p166:blipFill xmlns:p166="http://schemas.microsoft.com/office/powerpoint/2016/6/main">
                        <a:blip r:embed="rId6"/>
                        <a:stretch>
                          <a:fillRect/>
                        </a:stretch>
                      </p166:blipFill>
                      <p166:spPr xmlns:p166="http://schemas.microsoft.com/office/powerpoint/2016/6/main">
                        <a:xfrm>
                          <a:off x="0" y="0"/>
                          <a:ext cx="1841326" cy="1035746"/>
                        </a:xfrm>
                        <a:prstGeom prst="rect">
                          <a:avLst/>
                        </a:prstGeom>
                        <a:ln w="3175">
                          <a:solidFill>
                            <a:prstClr val="ltGray"/>
                          </a:solidFill>
                        </a:ln>
                      </p166:spPr>
                    </psez:zmPr>
                  </psez:sectionZmObj>
                </psez:sectionZm>
              </a:graphicData>
            </a:graphic>
          </p:graphicFrame>
        </mc:Choice>
        <mc:Fallback>
          <p:pic>
            <p:nvPicPr>
              <p:cNvPr id="16" name="Abschnittszoom 15">
                <a:hlinkClick r:id="rId7" action="ppaction://hlinksldjump"/>
                <a:extLst>
                  <a:ext uri="{FF2B5EF4-FFF2-40B4-BE49-F238E27FC236}">
                    <a16:creationId xmlns:a16="http://schemas.microsoft.com/office/drawing/2014/main" id="{510B1C0D-9DF9-CA18-1721-C1F44500301E}"/>
                  </a:ext>
                </a:extLst>
              </p:cNvPr>
              <p:cNvPicPr>
                <a:picLocks noGrp="1" noRot="1" noChangeAspect="1" noMove="1" noResize="1" noEditPoints="1" noAdjustHandles="1" noChangeArrowheads="1" noChangeShapeType="1"/>
              </p:cNvPicPr>
              <p:nvPr/>
            </p:nvPicPr>
            <p:blipFill>
              <a:blip r:embed="rId8"/>
              <a:stretch>
                <a:fillRect/>
              </a:stretch>
            </p:blipFill>
            <p:spPr>
              <a:xfrm>
                <a:off x="7395600" y="2158391"/>
                <a:ext cx="1841326" cy="1035746"/>
              </a:xfrm>
              <a:prstGeom prst="rect">
                <a:avLst/>
              </a:prstGeom>
              <a:ln w="3175">
                <a:solidFill>
                  <a:prstClr val="ltGray"/>
                </a:solidFill>
              </a:ln>
            </p:spPr>
          </p:pic>
        </mc:Fallback>
      </mc:AlternateContent>
    </p:spTree>
    <p:extLst>
      <p:ext uri="{BB962C8B-B14F-4D97-AF65-F5344CB8AC3E}">
        <p14:creationId xmlns:p14="http://schemas.microsoft.com/office/powerpoint/2010/main" val="2240682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2734430"/>
            <a:ext cx="10515600" cy="1389140"/>
          </a:xfrm>
        </p:spPr>
        <p:txBody>
          <a:bodyPr/>
          <a:lstStyle/>
          <a:p>
            <a:pPr algn="ctr"/>
            <a:r>
              <a:rPr lang="de-DE" b="1" dirty="0">
                <a:latin typeface="Aharoni" panose="02010803020104030203" pitchFamily="2" charset="-79"/>
                <a:cs typeface="Aharoni" panose="02010803020104030203" pitchFamily="2" charset="-79"/>
              </a:rPr>
              <a:t>Ja</a:t>
            </a:r>
          </a:p>
        </p:txBody>
      </p:sp>
    </p:spTree>
    <p:extLst>
      <p:ext uri="{BB962C8B-B14F-4D97-AF65-F5344CB8AC3E}">
        <p14:creationId xmlns:p14="http://schemas.microsoft.com/office/powerpoint/2010/main" val="3333567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483112" y="1931891"/>
            <a:ext cx="9103112" cy="2969166"/>
          </a:xfrm>
        </p:spPr>
        <p:txBody>
          <a:bodyPr>
            <a:noAutofit/>
          </a:bodyPr>
          <a:lstStyle/>
          <a:p>
            <a:r>
              <a:rPr lang="de-DE" sz="17400" b="1" dirty="0">
                <a:latin typeface="Aharoni" panose="02010803020104030203" pitchFamily="2" charset="-79"/>
                <a:cs typeface="Aharoni" panose="02010803020104030203" pitchFamily="2" charset="-79"/>
              </a:rPr>
              <a:t>BONUS</a:t>
            </a:r>
            <a:endParaRPr lang="de-DE" sz="17400" dirty="0"/>
          </a:p>
        </p:txBody>
      </p:sp>
    </p:spTree>
    <p:extLst>
      <p:ext uri="{BB962C8B-B14F-4D97-AF65-F5344CB8AC3E}">
        <p14:creationId xmlns:p14="http://schemas.microsoft.com/office/powerpoint/2010/main" val="2597633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b="1" dirty="0">
                <a:latin typeface="Aharoni" panose="02010803020104030203" pitchFamily="2" charset="-79"/>
                <a:cs typeface="Aharoni" panose="02010803020104030203" pitchFamily="2" charset="-79"/>
              </a:rPr>
              <a:t>Buchsuche am Computer der Stadtbibliothek – Steckt dahinter eine KI?</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Ja</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Nein</a:t>
            </a:r>
          </a:p>
        </p:txBody>
      </p:sp>
    </p:spTree>
    <p:extLst>
      <p:ext uri="{BB962C8B-B14F-4D97-AF65-F5344CB8AC3E}">
        <p14:creationId xmlns:p14="http://schemas.microsoft.com/office/powerpoint/2010/main" val="932008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2734430"/>
            <a:ext cx="10515600" cy="1389140"/>
          </a:xfrm>
        </p:spPr>
        <p:txBody>
          <a:bodyPr/>
          <a:lstStyle/>
          <a:p>
            <a:pPr algn="ctr"/>
            <a:r>
              <a:rPr lang="de-DE" b="1" dirty="0">
                <a:latin typeface="Aharoni" panose="02010803020104030203" pitchFamily="2" charset="-79"/>
                <a:cs typeface="Aharoni" panose="02010803020104030203" pitchFamily="2" charset="-79"/>
              </a:rPr>
              <a:t>Nein</a:t>
            </a:r>
          </a:p>
        </p:txBody>
      </p:sp>
    </p:spTree>
    <p:extLst>
      <p:ext uri="{BB962C8B-B14F-4D97-AF65-F5344CB8AC3E}">
        <p14:creationId xmlns:p14="http://schemas.microsoft.com/office/powerpoint/2010/main" val="3008414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100</a:t>
            </a:r>
            <a:endParaRPr lang="de-DE" sz="36100" dirty="0"/>
          </a:p>
        </p:txBody>
      </p:sp>
    </p:spTree>
    <p:extLst>
      <p:ext uri="{BB962C8B-B14F-4D97-AF65-F5344CB8AC3E}">
        <p14:creationId xmlns:p14="http://schemas.microsoft.com/office/powerpoint/2010/main" val="143241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b="1" dirty="0">
                <a:latin typeface="Aharoni" panose="02010803020104030203" pitchFamily="2" charset="-79"/>
                <a:cs typeface="Aharoni" panose="02010803020104030203" pitchFamily="2" charset="-79"/>
              </a:rPr>
              <a:t>Bei einer generativen KI wie </a:t>
            </a:r>
            <a:r>
              <a:rPr lang="de-DE" b="1" dirty="0" err="1">
                <a:latin typeface="Aharoni" panose="02010803020104030203" pitchFamily="2" charset="-79"/>
                <a:cs typeface="Aharoni" panose="02010803020104030203" pitchFamily="2" charset="-79"/>
              </a:rPr>
              <a:t>midjourney</a:t>
            </a:r>
            <a:r>
              <a:rPr lang="de-DE" b="1" dirty="0">
                <a:latin typeface="Aharoni" panose="02010803020104030203" pitchFamily="2" charset="-79"/>
                <a:cs typeface="Aharoni" panose="02010803020104030203" pitchFamily="2" charset="-79"/>
              </a:rPr>
              <a:t> kann ich das Ergebnis durch Eingabe des Prompts genau bestimmen.</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Wahr</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Falsch</a:t>
            </a:r>
          </a:p>
        </p:txBody>
      </p:sp>
    </p:spTree>
    <p:extLst>
      <p:ext uri="{BB962C8B-B14F-4D97-AF65-F5344CB8AC3E}">
        <p14:creationId xmlns:p14="http://schemas.microsoft.com/office/powerpoint/2010/main" val="3202519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2734430"/>
            <a:ext cx="10515600" cy="1389140"/>
          </a:xfrm>
        </p:spPr>
        <p:txBody>
          <a:bodyPr/>
          <a:lstStyle/>
          <a:p>
            <a:pPr algn="ctr"/>
            <a:r>
              <a:rPr lang="de-DE" b="1" dirty="0">
                <a:latin typeface="Aharoni" panose="02010803020104030203" pitchFamily="2" charset="-79"/>
                <a:cs typeface="Aharoni" panose="02010803020104030203" pitchFamily="2" charset="-79"/>
              </a:rPr>
              <a:t>Falsch.</a:t>
            </a:r>
          </a:p>
        </p:txBody>
      </p:sp>
    </p:spTree>
    <p:extLst>
      <p:ext uri="{BB962C8B-B14F-4D97-AF65-F5344CB8AC3E}">
        <p14:creationId xmlns:p14="http://schemas.microsoft.com/office/powerpoint/2010/main" val="647011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200</a:t>
            </a:r>
            <a:endParaRPr lang="de-DE" sz="36100" dirty="0"/>
          </a:p>
        </p:txBody>
      </p:sp>
    </p:spTree>
    <p:extLst>
      <p:ext uri="{BB962C8B-B14F-4D97-AF65-F5344CB8AC3E}">
        <p14:creationId xmlns:p14="http://schemas.microsoft.com/office/powerpoint/2010/main" val="3423520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b="1" dirty="0">
                <a:latin typeface="Aharoni" panose="02010803020104030203" pitchFamily="2" charset="-79"/>
                <a:cs typeface="Aharoni" panose="02010803020104030203" pitchFamily="2" charset="-79"/>
              </a:rPr>
              <a:t>Gibt es eine Kennzeichnungspflicht für KI-Bilder?</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Ja</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Nein</a:t>
            </a:r>
          </a:p>
        </p:txBody>
      </p:sp>
    </p:spTree>
    <p:extLst>
      <p:ext uri="{BB962C8B-B14F-4D97-AF65-F5344CB8AC3E}">
        <p14:creationId xmlns:p14="http://schemas.microsoft.com/office/powerpoint/2010/main" val="814750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2734430"/>
            <a:ext cx="10515600" cy="1389140"/>
          </a:xfrm>
        </p:spPr>
        <p:txBody>
          <a:bodyPr/>
          <a:lstStyle/>
          <a:p>
            <a:pPr algn="ctr"/>
            <a:r>
              <a:rPr lang="de-DE" b="1" dirty="0">
                <a:latin typeface="Aharoni" panose="02010803020104030203" pitchFamily="2" charset="-79"/>
                <a:cs typeface="Aharoni" panose="02010803020104030203" pitchFamily="2" charset="-79"/>
              </a:rPr>
              <a:t>Nein*</a:t>
            </a:r>
          </a:p>
        </p:txBody>
      </p:sp>
    </p:spTree>
    <p:extLst>
      <p:ext uri="{BB962C8B-B14F-4D97-AF65-F5344CB8AC3E}">
        <p14:creationId xmlns:p14="http://schemas.microsoft.com/office/powerpoint/2010/main" val="159272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100</a:t>
            </a:r>
            <a:endParaRPr lang="de-DE" sz="36100" dirty="0"/>
          </a:p>
        </p:txBody>
      </p:sp>
    </p:spTree>
    <p:extLst>
      <p:ext uri="{BB962C8B-B14F-4D97-AF65-F5344CB8AC3E}">
        <p14:creationId xmlns:p14="http://schemas.microsoft.com/office/powerpoint/2010/main" val="3099157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300</a:t>
            </a:r>
            <a:endParaRPr lang="de-DE" sz="36100" dirty="0"/>
          </a:p>
        </p:txBody>
      </p:sp>
    </p:spTree>
    <p:extLst>
      <p:ext uri="{BB962C8B-B14F-4D97-AF65-F5344CB8AC3E}">
        <p14:creationId xmlns:p14="http://schemas.microsoft.com/office/powerpoint/2010/main" val="1076154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a:bodyPr>
          <a:lstStyle/>
          <a:p>
            <a:pPr algn="ctr"/>
            <a:r>
              <a:rPr lang="de-DE" b="1" dirty="0">
                <a:latin typeface="Aharoni" panose="02010803020104030203" pitchFamily="2" charset="-79"/>
                <a:cs typeface="Aharoni" panose="02010803020104030203" pitchFamily="2" charset="-79"/>
              </a:rPr>
              <a:t>Kommen KI-Systeme immer zu einem fairen Ergebnis?</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10930880"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effectLst/>
              </a:rPr>
              <a:t>A: Ja, weil KI-Systeme keine Vorlieben und Gefühle haben, die das Ergebnis beeinflussen können.</a:t>
            </a:r>
          </a:p>
        </p:txBody>
      </p:sp>
      <p:sp>
        <p:nvSpPr>
          <p:cNvPr id="6" name="Abgerundetes Rechteck 5">
            <a:extLst>
              <a:ext uri="{FF2B5EF4-FFF2-40B4-BE49-F238E27FC236}">
                <a16:creationId xmlns:a16="http://schemas.microsoft.com/office/drawing/2014/main" id="{6994F852-F879-5D53-15EA-406EB929C933}"/>
              </a:ext>
            </a:extLst>
          </p:cNvPr>
          <p:cNvSpPr/>
          <p:nvPr/>
        </p:nvSpPr>
        <p:spPr>
          <a:xfrm>
            <a:off x="718324" y="5419073"/>
            <a:ext cx="10930880"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 Nein, da Menschen die Grundlagen für die Ergebnisse eines KI-Systems festlegen.</a:t>
            </a:r>
          </a:p>
        </p:txBody>
      </p:sp>
    </p:spTree>
    <p:extLst>
      <p:ext uri="{BB962C8B-B14F-4D97-AF65-F5344CB8AC3E}">
        <p14:creationId xmlns:p14="http://schemas.microsoft.com/office/powerpoint/2010/main" val="3850722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129435" y="-106471"/>
            <a:ext cx="12342312" cy="70208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889348"/>
            <a:ext cx="10515600" cy="4521896"/>
          </a:xfrm>
        </p:spPr>
        <p:txBody>
          <a:bodyPr>
            <a:noAutofit/>
          </a:bodyPr>
          <a:lstStyle/>
          <a:p>
            <a:pPr algn="ctr"/>
            <a:r>
              <a:rPr lang="de-DE" sz="5400" b="1" dirty="0">
                <a:latin typeface="+mn-lt"/>
                <a:cs typeface="Aharoni" panose="02010803020104030203" pitchFamily="2" charset="-79"/>
              </a:rPr>
              <a:t>B: </a:t>
            </a:r>
            <a:r>
              <a:rPr lang="de-DE" sz="5400" b="1" dirty="0">
                <a:effectLst/>
                <a:latin typeface="+mn-lt"/>
              </a:rPr>
              <a:t>KI-Systeme kommen nicht immer zu einem fairen Ergebnis. Ein Grund dafür ist, dass Menschen die Grundlagen für die Ergebnisse von KI-Anwendungen festlegen. </a:t>
            </a:r>
            <a:endParaRPr lang="de-DE" sz="5400" b="1" dirty="0">
              <a:latin typeface="+mn-lt"/>
              <a:cs typeface="Aharoni" panose="02010803020104030203" pitchFamily="2" charset="-79"/>
            </a:endParaRPr>
          </a:p>
        </p:txBody>
      </p:sp>
    </p:spTree>
    <p:extLst>
      <p:ext uri="{BB962C8B-B14F-4D97-AF65-F5344CB8AC3E}">
        <p14:creationId xmlns:p14="http://schemas.microsoft.com/office/powerpoint/2010/main" val="2515583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400</a:t>
            </a:r>
            <a:endParaRPr lang="de-DE" sz="36100" dirty="0"/>
          </a:p>
        </p:txBody>
      </p:sp>
    </p:spTree>
    <p:extLst>
      <p:ext uri="{BB962C8B-B14F-4D97-AF65-F5344CB8AC3E}">
        <p14:creationId xmlns:p14="http://schemas.microsoft.com/office/powerpoint/2010/main" val="2040314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b="1" dirty="0">
                <a:latin typeface="Aharoni" panose="02010803020104030203" pitchFamily="2" charset="-79"/>
                <a:cs typeface="Aharoni" panose="02010803020104030203" pitchFamily="2" charset="-79"/>
              </a:rPr>
              <a:t>Unter welchen Bedingungen darf ich ein Bild von </a:t>
            </a:r>
            <a:r>
              <a:rPr lang="de-DE" b="1" dirty="0" err="1">
                <a:latin typeface="Aharoni" panose="02010803020104030203" pitchFamily="2" charset="-79"/>
                <a:cs typeface="Aharoni" panose="02010803020104030203" pitchFamily="2" charset="-79"/>
              </a:rPr>
              <a:t>midjourney</a:t>
            </a:r>
            <a:r>
              <a:rPr lang="de-DE" b="1" dirty="0">
                <a:latin typeface="Aharoni" panose="02010803020104030203" pitchFamily="2" charset="-79"/>
                <a:cs typeface="Aharoni" panose="02010803020104030203" pitchFamily="2" charset="-79"/>
              </a:rPr>
              <a:t> verwenden?</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 Nur für private Zwecke</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 Nach Erlaubnis von </a:t>
            </a:r>
            <a:r>
              <a:rPr lang="de-DE" dirty="0" err="1"/>
              <a:t>midjourney</a:t>
            </a:r>
            <a:endParaRPr lang="de-DE" dirty="0"/>
          </a:p>
        </p:txBody>
      </p:sp>
      <p:sp>
        <p:nvSpPr>
          <p:cNvPr id="6" name="Abgerundetes Rechteck 5">
            <a:extLst>
              <a:ext uri="{FF2B5EF4-FFF2-40B4-BE49-F238E27FC236}">
                <a16:creationId xmlns:a16="http://schemas.microsoft.com/office/drawing/2014/main" id="{6994F852-F879-5D53-15EA-406EB929C933}"/>
              </a:ext>
            </a:extLst>
          </p:cNvPr>
          <p:cNvSpPr/>
          <p:nvPr/>
        </p:nvSpPr>
        <p:spPr>
          <a:xfrm>
            <a:off x="718324" y="541907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 ich darf es wie mein eigenes behandeln</a:t>
            </a:r>
          </a:p>
        </p:txBody>
      </p:sp>
      <p:sp>
        <p:nvSpPr>
          <p:cNvPr id="7" name="Abgerundetes Rechteck 6">
            <a:extLst>
              <a:ext uri="{FF2B5EF4-FFF2-40B4-BE49-F238E27FC236}">
                <a16:creationId xmlns:a16="http://schemas.microsoft.com/office/drawing/2014/main" id="{85F996ED-46A0-3A31-BB08-E6BC64E9D871}"/>
              </a:ext>
            </a:extLst>
          </p:cNvPr>
          <p:cNvSpPr/>
          <p:nvPr/>
        </p:nvSpPr>
        <p:spPr>
          <a:xfrm>
            <a:off x="6393366" y="541907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 Solange es nicht gewerblich ist muss ich nur die Quelle nennen.</a:t>
            </a:r>
          </a:p>
        </p:txBody>
      </p:sp>
    </p:spTree>
    <p:extLst>
      <p:ext uri="{BB962C8B-B14F-4D97-AF65-F5344CB8AC3E}">
        <p14:creationId xmlns:p14="http://schemas.microsoft.com/office/powerpoint/2010/main" val="1011851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879953"/>
            <a:ext cx="10515600" cy="5098093"/>
          </a:xfrm>
        </p:spPr>
        <p:txBody>
          <a:bodyPr>
            <a:noAutofit/>
          </a:bodyPr>
          <a:lstStyle/>
          <a:p>
            <a:pPr algn="ctr"/>
            <a:r>
              <a:rPr lang="de-DE" sz="4800" b="1" dirty="0">
                <a:latin typeface="Aharoni" panose="02010803020104030203" pitchFamily="2" charset="-79"/>
                <a:cs typeface="Aharoni" panose="02010803020104030203" pitchFamily="2" charset="-79"/>
              </a:rPr>
              <a:t>D: </a:t>
            </a:r>
            <a:r>
              <a:rPr lang="de-DE" sz="4800" b="1" dirty="0" err="1">
                <a:latin typeface="Aharoni" panose="02010803020104030203" pitchFamily="2" charset="-79"/>
                <a:cs typeface="Aharoni" panose="02010803020104030203" pitchFamily="2" charset="-79"/>
              </a:rPr>
              <a:t>Midjourney</a:t>
            </a:r>
            <a:r>
              <a:rPr lang="de-DE" sz="4800" b="1" dirty="0">
                <a:latin typeface="Aharoni" panose="02010803020104030203" pitchFamily="2" charset="-79"/>
                <a:cs typeface="Aharoni" panose="02010803020104030203" pitchFamily="2" charset="-79"/>
              </a:rPr>
              <a:t> erlaubt die Nutzung unter der Lizenz CC-BY-NC 4.0. </a:t>
            </a:r>
            <a:br>
              <a:rPr lang="de-DE" sz="4800" b="1" dirty="0">
                <a:latin typeface="Aharoni" panose="02010803020104030203" pitchFamily="2" charset="-79"/>
                <a:cs typeface="Aharoni" panose="02010803020104030203" pitchFamily="2" charset="-79"/>
              </a:rPr>
            </a:br>
            <a:r>
              <a:rPr lang="de-DE" sz="4800" b="1" dirty="0">
                <a:latin typeface="Aharoni" panose="02010803020104030203" pitchFamily="2" charset="-79"/>
                <a:cs typeface="Aharoni" panose="02010803020104030203" pitchFamily="2" charset="-79"/>
              </a:rPr>
              <a:t>Das bedeutet bei der Nutzung ist die Namensnennung erforderlich und der kommerzielle Bereich ist ausgeschlossen. Das gilt international.</a:t>
            </a:r>
          </a:p>
        </p:txBody>
      </p:sp>
    </p:spTree>
    <p:extLst>
      <p:ext uri="{BB962C8B-B14F-4D97-AF65-F5344CB8AC3E}">
        <p14:creationId xmlns:p14="http://schemas.microsoft.com/office/powerpoint/2010/main" val="678430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483112" y="1931891"/>
            <a:ext cx="9103112" cy="2969166"/>
          </a:xfrm>
        </p:spPr>
        <p:txBody>
          <a:bodyPr>
            <a:noAutofit/>
          </a:bodyPr>
          <a:lstStyle/>
          <a:p>
            <a:r>
              <a:rPr lang="de-DE" sz="17400" b="1" dirty="0">
                <a:latin typeface="Aharoni" panose="02010803020104030203" pitchFamily="2" charset="-79"/>
                <a:cs typeface="Aharoni" panose="02010803020104030203" pitchFamily="2" charset="-79"/>
              </a:rPr>
              <a:t>BONUS</a:t>
            </a:r>
            <a:endParaRPr lang="de-DE" sz="17400" dirty="0"/>
          </a:p>
        </p:txBody>
      </p:sp>
    </p:spTree>
    <p:extLst>
      <p:ext uri="{BB962C8B-B14F-4D97-AF65-F5344CB8AC3E}">
        <p14:creationId xmlns:p14="http://schemas.microsoft.com/office/powerpoint/2010/main" val="2435631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a:bodyPr>
          <a:lstStyle/>
          <a:p>
            <a:pPr algn="ctr"/>
            <a:r>
              <a:rPr lang="de-DE" b="1" dirty="0">
                <a:latin typeface="Aharoni" panose="02010803020104030203" pitchFamily="2" charset="-79"/>
                <a:cs typeface="Aharoni" panose="02010803020104030203" pitchFamily="2" charset="-79"/>
              </a:rPr>
              <a:t>Was bedeutet Open Source?</a:t>
            </a:r>
          </a:p>
        </p:txBody>
      </p:sp>
    </p:spTree>
    <p:extLst>
      <p:ext uri="{BB962C8B-B14F-4D97-AF65-F5344CB8AC3E}">
        <p14:creationId xmlns:p14="http://schemas.microsoft.com/office/powerpoint/2010/main" val="4154958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137786" y="-93945"/>
            <a:ext cx="12467572" cy="7045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416490"/>
            <a:ext cx="10515600" cy="6025019"/>
          </a:xfrm>
        </p:spPr>
        <p:txBody>
          <a:bodyPr>
            <a:noAutofit/>
          </a:bodyPr>
          <a:lstStyle/>
          <a:p>
            <a:pPr algn="ctr"/>
            <a:r>
              <a:rPr lang="de-DE" sz="4800" b="1" dirty="0">
                <a:latin typeface="Aharoni" panose="02010803020104030203" pitchFamily="2" charset="-79"/>
                <a:cs typeface="Aharoni" panose="02010803020104030203" pitchFamily="2" charset="-79"/>
              </a:rPr>
              <a:t>Open Source bezeichnet gemeinhin Software, deren Quellcode frei verfügbar ist und von unabhängigen Dritten eingesehen werden kann. Je nach zugrundeliegender Open-Source-Lizenz lässt er sich auch mehr oder weniger frei verwenden, verändern und weitergeben.</a:t>
            </a:r>
          </a:p>
        </p:txBody>
      </p:sp>
    </p:spTree>
    <p:extLst>
      <p:ext uri="{BB962C8B-B14F-4D97-AF65-F5344CB8AC3E}">
        <p14:creationId xmlns:p14="http://schemas.microsoft.com/office/powerpoint/2010/main" val="845768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100</a:t>
            </a:r>
            <a:endParaRPr lang="de-DE" sz="36100" dirty="0"/>
          </a:p>
        </p:txBody>
      </p:sp>
    </p:spTree>
    <p:extLst>
      <p:ext uri="{BB962C8B-B14F-4D97-AF65-F5344CB8AC3E}">
        <p14:creationId xmlns:p14="http://schemas.microsoft.com/office/powerpoint/2010/main" val="44176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lstStyle/>
          <a:p>
            <a:pPr algn="ctr"/>
            <a:r>
              <a:rPr lang="de-DE" dirty="0">
                <a:latin typeface="Aharoni" panose="02010803020104030203" pitchFamily="2" charset="-79"/>
                <a:cs typeface="Aharoni" panose="02010803020104030203" pitchFamily="2" charset="-79"/>
              </a:rPr>
              <a:t>Wofür steht die Abkürzung </a:t>
            </a:r>
            <a:r>
              <a:rPr lang="de-DE" b="1" dirty="0">
                <a:latin typeface="Aharoni" panose="02010803020104030203" pitchFamily="2" charset="-79"/>
                <a:cs typeface="Aharoni" panose="02010803020104030203" pitchFamily="2" charset="-79"/>
              </a:rPr>
              <a:t>KI</a:t>
            </a:r>
            <a:r>
              <a:rPr lang="de-DE" dirty="0">
                <a:latin typeface="Aharoni" panose="02010803020104030203" pitchFamily="2" charset="-79"/>
                <a:cs typeface="Aharoni" panose="02010803020104030203" pitchFamily="2" charset="-79"/>
              </a:rPr>
              <a:t>?</a:t>
            </a:r>
            <a:endParaRPr lang="de-DE"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0159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b="1" dirty="0">
                <a:latin typeface="Aharoni" panose="02010803020104030203" pitchFamily="2" charset="-79"/>
                <a:cs typeface="Aharoni" panose="02010803020104030203" pitchFamily="2" charset="-79"/>
              </a:rPr>
              <a:t>Wurde dieses Bild von einem Menschen fotografiert oder mit einer KI generiert?</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Mensch</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KI</a:t>
            </a:r>
          </a:p>
        </p:txBody>
      </p:sp>
    </p:spTree>
    <p:extLst>
      <p:ext uri="{BB962C8B-B14F-4D97-AF65-F5344CB8AC3E}">
        <p14:creationId xmlns:p14="http://schemas.microsoft.com/office/powerpoint/2010/main" val="2663118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Person, Menschliches Gesicht, Nachspeise, Kleinkind enthält.&#10;&#10;Automatisch generierte Beschreibung">
            <a:extLst>
              <a:ext uri="{FF2B5EF4-FFF2-40B4-BE49-F238E27FC236}">
                <a16:creationId xmlns:a16="http://schemas.microsoft.com/office/drawing/2014/main" id="{C66425DE-98B8-98F8-69F1-BF1A77DC5C6C}"/>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148923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137786" y="-131523"/>
            <a:ext cx="12467572" cy="71210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2734430"/>
            <a:ext cx="10515600" cy="1389140"/>
          </a:xfrm>
        </p:spPr>
        <p:txBody>
          <a:bodyPr/>
          <a:lstStyle/>
          <a:p>
            <a:pPr algn="ctr"/>
            <a:r>
              <a:rPr lang="de-DE" b="1" dirty="0">
                <a:latin typeface="Aharoni" panose="02010803020104030203" pitchFamily="2" charset="-79"/>
                <a:cs typeface="Aharoni" panose="02010803020104030203" pitchFamily="2" charset="-79"/>
              </a:rPr>
              <a:t>KI (</a:t>
            </a:r>
            <a:r>
              <a:rPr lang="de-DE" b="1" dirty="0" err="1">
                <a:latin typeface="Aharoni" panose="02010803020104030203" pitchFamily="2" charset="-79"/>
                <a:cs typeface="Aharoni" panose="02010803020104030203" pitchFamily="2" charset="-79"/>
              </a:rPr>
              <a:t>midjourney</a:t>
            </a:r>
            <a:r>
              <a:rPr lang="de-DE" b="1" dirty="0">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37908220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Person, Menschliches Gesicht, Nachspeise, Kleinkind enthält.&#10;&#10;Automatisch generierte Beschreibung">
            <a:extLst>
              <a:ext uri="{FF2B5EF4-FFF2-40B4-BE49-F238E27FC236}">
                <a16:creationId xmlns:a16="http://schemas.microsoft.com/office/drawing/2014/main" id="{C66425DE-98B8-98F8-69F1-BF1A77DC5C6C}"/>
              </a:ext>
            </a:extLst>
          </p:cNvPr>
          <p:cNvPicPr>
            <a:picLocks noChangeAspect="1"/>
          </p:cNvPicPr>
          <p:nvPr/>
        </p:nvPicPr>
        <p:blipFill>
          <a:blip r:embed="rId2"/>
          <a:stretch>
            <a:fillRect/>
          </a:stretch>
        </p:blipFill>
        <p:spPr>
          <a:xfrm>
            <a:off x="337157" y="0"/>
            <a:ext cx="6858000" cy="6858000"/>
          </a:xfrm>
          <a:prstGeom prst="rect">
            <a:avLst/>
          </a:prstGeom>
        </p:spPr>
      </p:pic>
      <p:sp>
        <p:nvSpPr>
          <p:cNvPr id="6" name="Textfeld 5">
            <a:extLst>
              <a:ext uri="{FF2B5EF4-FFF2-40B4-BE49-F238E27FC236}">
                <a16:creationId xmlns:a16="http://schemas.microsoft.com/office/drawing/2014/main" id="{7515B12B-5527-F6FB-8680-D510B28B562B}"/>
              </a:ext>
            </a:extLst>
          </p:cNvPr>
          <p:cNvSpPr txBox="1"/>
          <p:nvPr/>
        </p:nvSpPr>
        <p:spPr>
          <a:xfrm>
            <a:off x="7195157" y="6211669"/>
            <a:ext cx="4842355" cy="646331"/>
          </a:xfrm>
          <a:prstGeom prst="rect">
            <a:avLst/>
          </a:prstGeom>
          <a:noFill/>
        </p:spPr>
        <p:txBody>
          <a:bodyPr wrap="square">
            <a:spAutoFit/>
          </a:bodyPr>
          <a:lstStyle/>
          <a:p>
            <a:r>
              <a:rPr lang="de-DE" dirty="0"/>
              <a:t>Prompt: </a:t>
            </a:r>
          </a:p>
          <a:p>
            <a:r>
              <a:rPr lang="de-DE" i="0" dirty="0">
                <a:solidFill>
                  <a:srgbClr val="DBDEE1"/>
                </a:solidFill>
                <a:effectLst/>
              </a:rPr>
              <a:t>drei </a:t>
            </a:r>
            <a:r>
              <a:rPr lang="de-DE" i="0" dirty="0" err="1">
                <a:solidFill>
                  <a:srgbClr val="DBDEE1"/>
                </a:solidFill>
                <a:effectLst/>
              </a:rPr>
              <a:t>babys</a:t>
            </a:r>
            <a:r>
              <a:rPr lang="de-DE" i="0" dirty="0">
                <a:solidFill>
                  <a:srgbClr val="DBDEE1"/>
                </a:solidFill>
                <a:effectLst/>
              </a:rPr>
              <a:t> essen </a:t>
            </a:r>
            <a:r>
              <a:rPr lang="de-DE" i="0" dirty="0" err="1">
                <a:solidFill>
                  <a:srgbClr val="DBDEE1"/>
                </a:solidFill>
                <a:effectLst/>
              </a:rPr>
              <a:t>eis</a:t>
            </a:r>
            <a:r>
              <a:rPr lang="de-DE" i="0" dirty="0">
                <a:solidFill>
                  <a:srgbClr val="DBDEE1"/>
                </a:solidFill>
                <a:effectLst/>
              </a:rPr>
              <a:t>, realistisch, Foto</a:t>
            </a:r>
            <a:endParaRPr lang="de-DE" dirty="0"/>
          </a:p>
        </p:txBody>
      </p:sp>
      <p:sp>
        <p:nvSpPr>
          <p:cNvPr id="5" name="Textfeld 4">
            <a:extLst>
              <a:ext uri="{FF2B5EF4-FFF2-40B4-BE49-F238E27FC236}">
                <a16:creationId xmlns:a16="http://schemas.microsoft.com/office/drawing/2014/main" id="{D3A9C30C-B10E-CF97-BA94-13234CCDF9F6}"/>
              </a:ext>
            </a:extLst>
          </p:cNvPr>
          <p:cNvSpPr txBox="1"/>
          <p:nvPr/>
        </p:nvSpPr>
        <p:spPr>
          <a:xfrm>
            <a:off x="7340252" y="250521"/>
            <a:ext cx="4697260" cy="1815882"/>
          </a:xfrm>
          <a:prstGeom prst="rect">
            <a:avLst/>
          </a:prstGeom>
          <a:noFill/>
        </p:spPr>
        <p:txBody>
          <a:bodyPr wrap="square" rtlCol="0">
            <a:spAutoFit/>
          </a:bodyPr>
          <a:lstStyle/>
          <a:p>
            <a:pPr marL="285750" indent="-285750">
              <a:buFont typeface="Arial" panose="020B0604020202020204" pitchFamily="34" charset="0"/>
              <a:buChar char="•"/>
            </a:pPr>
            <a:r>
              <a:rPr lang="de-DE" sz="2800" dirty="0"/>
              <a:t>Wie hält sich das mittlere Baby?</a:t>
            </a:r>
          </a:p>
          <a:p>
            <a:pPr marL="285750" indent="-285750">
              <a:buFont typeface="Arial" panose="020B0604020202020204" pitchFamily="34" charset="0"/>
              <a:buChar char="•"/>
            </a:pPr>
            <a:r>
              <a:rPr lang="de-DE" sz="2800" dirty="0"/>
              <a:t>Wie steht das Eis?</a:t>
            </a:r>
          </a:p>
          <a:p>
            <a:pPr marL="285750" indent="-285750">
              <a:buFont typeface="Arial" panose="020B0604020202020204" pitchFamily="34" charset="0"/>
              <a:buChar char="•"/>
            </a:pPr>
            <a:r>
              <a:rPr lang="de-DE" sz="2800" dirty="0"/>
              <a:t>Finger</a:t>
            </a:r>
          </a:p>
        </p:txBody>
      </p:sp>
    </p:spTree>
    <p:extLst>
      <p:ext uri="{BB962C8B-B14F-4D97-AF65-F5344CB8AC3E}">
        <p14:creationId xmlns:p14="http://schemas.microsoft.com/office/powerpoint/2010/main" val="630462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200</a:t>
            </a:r>
            <a:endParaRPr lang="de-DE" sz="36100" dirty="0"/>
          </a:p>
        </p:txBody>
      </p:sp>
    </p:spTree>
    <p:extLst>
      <p:ext uri="{BB962C8B-B14F-4D97-AF65-F5344CB8AC3E}">
        <p14:creationId xmlns:p14="http://schemas.microsoft.com/office/powerpoint/2010/main" val="21456638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b="1" dirty="0">
                <a:latin typeface="Aharoni" panose="02010803020104030203" pitchFamily="2" charset="-79"/>
                <a:cs typeface="Aharoni" panose="02010803020104030203" pitchFamily="2" charset="-79"/>
              </a:rPr>
              <a:t>Wurde dieses Bild von einem Menschen fotografiert oder mit einer KI generiert?</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Mensch</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KI</a:t>
            </a:r>
          </a:p>
        </p:txBody>
      </p:sp>
    </p:spTree>
    <p:extLst>
      <p:ext uri="{BB962C8B-B14F-4D97-AF65-F5344CB8AC3E}">
        <p14:creationId xmlns:p14="http://schemas.microsoft.com/office/powerpoint/2010/main" val="1727862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Person, draußen, Street Fashion, Landfahrzeug enthält.&#10;&#10;Automatisch generierte Beschreibung">
            <a:extLst>
              <a:ext uri="{FF2B5EF4-FFF2-40B4-BE49-F238E27FC236}">
                <a16:creationId xmlns:a16="http://schemas.microsoft.com/office/drawing/2014/main" id="{2C03B3C2-D03E-547E-CDEB-4968A5912FE6}"/>
              </a:ext>
            </a:extLst>
          </p:cNvPr>
          <p:cNvPicPr>
            <a:picLocks noChangeAspect="1"/>
          </p:cNvPicPr>
          <p:nvPr/>
        </p:nvPicPr>
        <p:blipFill>
          <a:blip r:embed="rId2"/>
          <a:stretch>
            <a:fillRect/>
          </a:stretch>
        </p:blipFill>
        <p:spPr>
          <a:xfrm>
            <a:off x="3352800" y="0"/>
            <a:ext cx="5486400" cy="6858000"/>
          </a:xfrm>
          <a:prstGeom prst="rect">
            <a:avLst/>
          </a:prstGeom>
        </p:spPr>
      </p:pic>
    </p:spTree>
    <p:extLst>
      <p:ext uri="{BB962C8B-B14F-4D97-AF65-F5344CB8AC3E}">
        <p14:creationId xmlns:p14="http://schemas.microsoft.com/office/powerpoint/2010/main" val="1387912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162838" y="-144049"/>
            <a:ext cx="12517676" cy="71460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2734430"/>
            <a:ext cx="10515600" cy="1389140"/>
          </a:xfrm>
        </p:spPr>
        <p:txBody>
          <a:bodyPr/>
          <a:lstStyle/>
          <a:p>
            <a:pPr algn="ctr"/>
            <a:r>
              <a:rPr lang="de-DE" b="1" dirty="0">
                <a:latin typeface="Aharoni" panose="02010803020104030203" pitchFamily="2" charset="-79"/>
                <a:cs typeface="Aharoni" panose="02010803020104030203" pitchFamily="2" charset="-79"/>
              </a:rPr>
              <a:t>KI (</a:t>
            </a:r>
            <a:r>
              <a:rPr lang="de-DE" b="1" dirty="0" err="1">
                <a:latin typeface="Aharoni" panose="02010803020104030203" pitchFamily="2" charset="-79"/>
                <a:cs typeface="Aharoni" panose="02010803020104030203" pitchFamily="2" charset="-79"/>
              </a:rPr>
              <a:t>midjourney</a:t>
            </a:r>
            <a:r>
              <a:rPr lang="de-DE" b="1" dirty="0">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3566811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Person, Modeaccessoire, Mode, Handgelenk enthält.&#10;&#10;Automatisch generierte Beschreibung">
            <a:extLst>
              <a:ext uri="{FF2B5EF4-FFF2-40B4-BE49-F238E27FC236}">
                <a16:creationId xmlns:a16="http://schemas.microsoft.com/office/drawing/2014/main" id="{D4C8F6EB-A928-E490-EF75-471D90917899}"/>
              </a:ext>
            </a:extLst>
          </p:cNvPr>
          <p:cNvPicPr>
            <a:picLocks noChangeAspect="1"/>
          </p:cNvPicPr>
          <p:nvPr/>
        </p:nvPicPr>
        <p:blipFill>
          <a:blip r:embed="rId3"/>
          <a:stretch>
            <a:fillRect/>
          </a:stretch>
        </p:blipFill>
        <p:spPr>
          <a:xfrm>
            <a:off x="6880268" y="-378818"/>
            <a:ext cx="5311732" cy="7282213"/>
          </a:xfrm>
          <a:prstGeom prst="rect">
            <a:avLst/>
          </a:prstGeom>
        </p:spPr>
      </p:pic>
      <p:sp>
        <p:nvSpPr>
          <p:cNvPr id="7" name="Textfeld 6">
            <a:extLst>
              <a:ext uri="{FF2B5EF4-FFF2-40B4-BE49-F238E27FC236}">
                <a16:creationId xmlns:a16="http://schemas.microsoft.com/office/drawing/2014/main" id="{41486EA6-4AA5-5BA6-2FA6-ABF0AE0930CF}"/>
              </a:ext>
            </a:extLst>
          </p:cNvPr>
          <p:cNvSpPr txBox="1"/>
          <p:nvPr/>
        </p:nvSpPr>
        <p:spPr>
          <a:xfrm>
            <a:off x="150613" y="4885152"/>
            <a:ext cx="2167003" cy="1754326"/>
          </a:xfrm>
          <a:prstGeom prst="rect">
            <a:avLst/>
          </a:prstGeom>
          <a:noFill/>
        </p:spPr>
        <p:txBody>
          <a:bodyPr wrap="square" rtlCol="0">
            <a:spAutoFit/>
          </a:bodyPr>
          <a:lstStyle/>
          <a:p>
            <a:r>
              <a:rPr lang="de-DE" dirty="0"/>
              <a:t>Prompt: </a:t>
            </a:r>
          </a:p>
          <a:p>
            <a:r>
              <a:rPr lang="de-DE" dirty="0" err="1">
                <a:solidFill>
                  <a:srgbClr val="DBDEE1"/>
                </a:solidFill>
                <a:effectLst/>
                <a:latin typeface="inherit"/>
              </a:rPr>
              <a:t>confident</a:t>
            </a:r>
            <a:r>
              <a:rPr lang="de-DE" dirty="0">
                <a:solidFill>
                  <a:srgbClr val="DBDEE1"/>
                </a:solidFill>
                <a:effectLst/>
                <a:latin typeface="inherit"/>
              </a:rPr>
              <a:t> </a:t>
            </a:r>
            <a:r>
              <a:rPr lang="de-DE" dirty="0" err="1">
                <a:solidFill>
                  <a:srgbClr val="DBDEE1"/>
                </a:solidFill>
                <a:effectLst/>
                <a:latin typeface="inherit"/>
              </a:rPr>
              <a:t>warmly</a:t>
            </a:r>
            <a:r>
              <a:rPr lang="de-DE" dirty="0">
                <a:solidFill>
                  <a:srgbClr val="DBDEE1"/>
                </a:solidFill>
                <a:effectLst/>
                <a:latin typeface="inherit"/>
              </a:rPr>
              <a:t> </a:t>
            </a:r>
            <a:r>
              <a:rPr lang="de-DE" dirty="0" err="1">
                <a:solidFill>
                  <a:srgbClr val="DBDEE1"/>
                </a:solidFill>
                <a:effectLst/>
                <a:latin typeface="inherit"/>
              </a:rPr>
              <a:t>witchy</a:t>
            </a:r>
            <a:r>
              <a:rPr lang="de-DE" dirty="0">
                <a:solidFill>
                  <a:srgbClr val="DBDEE1"/>
                </a:solidFill>
                <a:effectLst/>
                <a:latin typeface="inherit"/>
              </a:rPr>
              <a:t> </a:t>
            </a:r>
            <a:r>
              <a:rPr lang="de-DE" dirty="0" err="1">
                <a:solidFill>
                  <a:srgbClr val="DBDEE1"/>
                </a:solidFill>
                <a:effectLst/>
                <a:latin typeface="inherit"/>
              </a:rPr>
              <a:t>streetstyle</a:t>
            </a:r>
            <a:r>
              <a:rPr lang="de-DE" dirty="0">
                <a:solidFill>
                  <a:srgbClr val="DBDEE1"/>
                </a:solidFill>
                <a:effectLst/>
                <a:latin typeface="inherit"/>
              </a:rPr>
              <a:t> </a:t>
            </a:r>
            <a:r>
              <a:rPr lang="de-DE" dirty="0" err="1">
                <a:solidFill>
                  <a:srgbClr val="DBDEE1"/>
                </a:solidFill>
                <a:effectLst/>
                <a:latin typeface="inherit"/>
              </a:rPr>
              <a:t>everyday</a:t>
            </a:r>
            <a:r>
              <a:rPr lang="de-DE" dirty="0">
                <a:solidFill>
                  <a:srgbClr val="DBDEE1"/>
                </a:solidFill>
                <a:effectLst/>
                <a:latin typeface="inherit"/>
              </a:rPr>
              <a:t> </a:t>
            </a:r>
            <a:r>
              <a:rPr lang="de-DE" dirty="0" err="1">
                <a:solidFill>
                  <a:srgbClr val="DBDEE1"/>
                </a:solidFill>
                <a:effectLst/>
                <a:latin typeface="inherit"/>
              </a:rPr>
              <a:t>outfit</a:t>
            </a:r>
            <a:r>
              <a:rPr lang="de-DE" dirty="0">
                <a:solidFill>
                  <a:srgbClr val="DBDEE1"/>
                </a:solidFill>
                <a:effectLst/>
                <a:latin typeface="inherit"/>
              </a:rPr>
              <a:t> on </a:t>
            </a:r>
            <a:r>
              <a:rPr lang="de-DE" dirty="0" err="1">
                <a:solidFill>
                  <a:srgbClr val="DBDEE1"/>
                </a:solidFill>
                <a:effectLst/>
                <a:latin typeface="inherit"/>
              </a:rPr>
              <a:t>white</a:t>
            </a:r>
            <a:r>
              <a:rPr lang="de-DE" dirty="0">
                <a:solidFill>
                  <a:srgbClr val="DBDEE1"/>
                </a:solidFill>
                <a:effectLst/>
                <a:latin typeface="inherit"/>
              </a:rPr>
              <a:t> </a:t>
            </a:r>
            <a:r>
              <a:rPr lang="de-DE" dirty="0" err="1">
                <a:solidFill>
                  <a:srgbClr val="DBDEE1"/>
                </a:solidFill>
                <a:effectLst/>
                <a:latin typeface="inherit"/>
              </a:rPr>
              <a:t>female</a:t>
            </a:r>
            <a:r>
              <a:rPr lang="de-DE" dirty="0">
                <a:solidFill>
                  <a:srgbClr val="DBDEE1"/>
                </a:solidFill>
                <a:effectLst/>
                <a:latin typeface="inherit"/>
              </a:rPr>
              <a:t> </a:t>
            </a:r>
            <a:r>
              <a:rPr lang="de-DE" dirty="0" err="1">
                <a:solidFill>
                  <a:srgbClr val="DBDEE1"/>
                </a:solidFill>
                <a:effectLst/>
                <a:latin typeface="inherit"/>
              </a:rPr>
              <a:t>person</a:t>
            </a:r>
            <a:r>
              <a:rPr lang="de-DE" dirty="0">
                <a:solidFill>
                  <a:srgbClr val="DBDEE1"/>
                </a:solidFill>
                <a:effectLst/>
                <a:latin typeface="inherit"/>
              </a:rPr>
              <a:t> –</a:t>
            </a:r>
            <a:r>
              <a:rPr lang="de-DE" dirty="0" err="1">
                <a:solidFill>
                  <a:srgbClr val="DBDEE1"/>
                </a:solidFill>
                <a:effectLst/>
                <a:latin typeface="inherit"/>
              </a:rPr>
              <a:t>a</a:t>
            </a:r>
            <a:r>
              <a:rPr lang="de-DE" dirty="0" err="1">
                <a:solidFill>
                  <a:srgbClr val="DBDEE1"/>
                </a:solidFill>
                <a:latin typeface="inherit"/>
              </a:rPr>
              <a:t>r</a:t>
            </a:r>
            <a:r>
              <a:rPr lang="de-DE" dirty="0">
                <a:solidFill>
                  <a:srgbClr val="DBDEE1"/>
                </a:solidFill>
                <a:latin typeface="inherit"/>
              </a:rPr>
              <a:t>: 4:5</a:t>
            </a:r>
            <a:endParaRPr lang="de-DE" dirty="0"/>
          </a:p>
        </p:txBody>
      </p:sp>
      <p:pic>
        <p:nvPicPr>
          <p:cNvPr id="3" name="Grafik 2" descr="Ein Bild, das Kleidung, Mantel, Person, Oberbekleidung enthält.&#10;&#10;Automatisch generierte Beschreibung">
            <a:extLst>
              <a:ext uri="{FF2B5EF4-FFF2-40B4-BE49-F238E27FC236}">
                <a16:creationId xmlns:a16="http://schemas.microsoft.com/office/drawing/2014/main" id="{4C80C00B-3B42-C9EA-3FB9-D429B9BF3655}"/>
              </a:ext>
            </a:extLst>
          </p:cNvPr>
          <p:cNvPicPr>
            <a:picLocks noChangeAspect="1"/>
          </p:cNvPicPr>
          <p:nvPr/>
        </p:nvPicPr>
        <p:blipFill>
          <a:blip r:embed="rId4"/>
          <a:stretch>
            <a:fillRect/>
          </a:stretch>
        </p:blipFill>
        <p:spPr>
          <a:xfrm>
            <a:off x="2192355" y="-378540"/>
            <a:ext cx="5857557" cy="7281935"/>
          </a:xfrm>
          <a:prstGeom prst="rect">
            <a:avLst/>
          </a:prstGeom>
        </p:spPr>
      </p:pic>
    </p:spTree>
    <p:extLst>
      <p:ext uri="{BB962C8B-B14F-4D97-AF65-F5344CB8AC3E}">
        <p14:creationId xmlns:p14="http://schemas.microsoft.com/office/powerpoint/2010/main" val="23560940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300</a:t>
            </a:r>
            <a:endParaRPr lang="de-DE" sz="36100" dirty="0"/>
          </a:p>
        </p:txBody>
      </p:sp>
    </p:spTree>
    <p:extLst>
      <p:ext uri="{BB962C8B-B14F-4D97-AF65-F5344CB8AC3E}">
        <p14:creationId xmlns:p14="http://schemas.microsoft.com/office/powerpoint/2010/main" val="322020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565237" y="462699"/>
            <a:ext cx="11061526" cy="4560849"/>
          </a:xfrm>
        </p:spPr>
        <p:txBody>
          <a:bodyPr>
            <a:normAutofit/>
          </a:bodyPr>
          <a:lstStyle/>
          <a:p>
            <a:pPr algn="ctr"/>
            <a:r>
              <a:rPr lang="de-DE" b="1" dirty="0">
                <a:latin typeface="Aharoni" panose="02010803020104030203" pitchFamily="2" charset="-79"/>
                <a:cs typeface="Aharoni" panose="02010803020104030203" pitchFamily="2" charset="-79"/>
              </a:rPr>
              <a:t>Künstliche Intelligenz</a:t>
            </a:r>
            <a:br>
              <a:rPr lang="de-DE" b="1" dirty="0">
                <a:latin typeface="Aharoni" panose="02010803020104030203" pitchFamily="2" charset="-79"/>
                <a:cs typeface="Aharoni" panose="02010803020104030203" pitchFamily="2" charset="-79"/>
              </a:rPr>
            </a:br>
            <a:r>
              <a:rPr lang="de-DE" b="1" dirty="0">
                <a:latin typeface="Aharoni" panose="02010803020104030203" pitchFamily="2" charset="-79"/>
                <a:cs typeface="Aharoni" panose="02010803020104030203" pitchFamily="2" charset="-79"/>
              </a:rPr>
              <a:t/>
            </a:r>
            <a:br>
              <a:rPr lang="de-DE" b="1" dirty="0">
                <a:latin typeface="Aharoni" panose="02010803020104030203" pitchFamily="2" charset="-79"/>
                <a:cs typeface="Aharoni" panose="02010803020104030203" pitchFamily="2" charset="-79"/>
              </a:rPr>
            </a:br>
            <a:r>
              <a:rPr lang="de-DE" b="1" dirty="0">
                <a:latin typeface="Aharoni" panose="02010803020104030203" pitchFamily="2" charset="-79"/>
                <a:cs typeface="Aharoni" panose="02010803020104030203" pitchFamily="2" charset="-79"/>
              </a:rPr>
              <a:t>engl.: AI - </a:t>
            </a:r>
            <a:r>
              <a:rPr lang="de-DE" b="1" dirty="0" err="1">
                <a:latin typeface="Aharoni" panose="02010803020104030203" pitchFamily="2" charset="-79"/>
                <a:cs typeface="Aharoni" panose="02010803020104030203" pitchFamily="2" charset="-79"/>
              </a:rPr>
              <a:t>artificial</a:t>
            </a:r>
            <a:r>
              <a:rPr lang="de-DE" b="1" dirty="0">
                <a:latin typeface="Aharoni" panose="02010803020104030203" pitchFamily="2" charset="-79"/>
                <a:cs typeface="Aharoni" panose="02010803020104030203" pitchFamily="2" charset="-79"/>
              </a:rPr>
              <a:t> </a:t>
            </a:r>
            <a:r>
              <a:rPr lang="de-DE" b="1" dirty="0" err="1">
                <a:latin typeface="Aharoni" panose="02010803020104030203" pitchFamily="2" charset="-79"/>
                <a:cs typeface="Aharoni" panose="02010803020104030203" pitchFamily="2" charset="-79"/>
              </a:rPr>
              <a:t>intelligence</a:t>
            </a:r>
            <a:endParaRPr lang="de-DE"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56762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a:bodyPr>
          <a:lstStyle/>
          <a:p>
            <a:pPr algn="ctr"/>
            <a:r>
              <a:rPr lang="de-DE" b="1" dirty="0">
                <a:latin typeface="Aharoni" panose="02010803020104030203" pitchFamily="2" charset="-79"/>
                <a:cs typeface="Aharoni" panose="02010803020104030203" pitchFamily="2" charset="-79"/>
              </a:rPr>
              <a:t>Welches der beiden Fotos wurde von einer KI generiert?</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links</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rechts</a:t>
            </a:r>
          </a:p>
        </p:txBody>
      </p:sp>
    </p:spTree>
    <p:extLst>
      <p:ext uri="{BB962C8B-B14F-4D97-AF65-F5344CB8AC3E}">
        <p14:creationId xmlns:p14="http://schemas.microsoft.com/office/powerpoint/2010/main" val="30871964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Landschaft, Baum, Wolke, draußen enthält.&#10;&#10;Automatisch generierte Beschreibung">
            <a:extLst>
              <a:ext uri="{FF2B5EF4-FFF2-40B4-BE49-F238E27FC236}">
                <a16:creationId xmlns:a16="http://schemas.microsoft.com/office/drawing/2014/main" id="{E3BB6594-8284-30F3-8CAA-3D80639AA843}"/>
              </a:ext>
            </a:extLst>
          </p:cNvPr>
          <p:cNvPicPr>
            <a:picLocks noChangeAspect="1"/>
          </p:cNvPicPr>
          <p:nvPr/>
        </p:nvPicPr>
        <p:blipFill>
          <a:blip r:embed="rId2"/>
          <a:stretch>
            <a:fillRect/>
          </a:stretch>
        </p:blipFill>
        <p:spPr>
          <a:xfrm>
            <a:off x="2160359" y="0"/>
            <a:ext cx="10679123" cy="6858000"/>
          </a:xfrm>
          <a:prstGeom prst="rect">
            <a:avLst/>
          </a:prstGeom>
        </p:spPr>
      </p:pic>
      <p:pic>
        <p:nvPicPr>
          <p:cNvPr id="11" name="Grafik 10" descr="Ein Bild, das Wolke, Landschaft, draußen, See enthält.&#10;&#10;Automatisch generierte Beschreibung">
            <a:extLst>
              <a:ext uri="{FF2B5EF4-FFF2-40B4-BE49-F238E27FC236}">
                <a16:creationId xmlns:a16="http://schemas.microsoft.com/office/drawing/2014/main" id="{4CC60D82-DB4D-FA0A-BBF9-36CAFCE5BF71}"/>
              </a:ext>
            </a:extLst>
          </p:cNvPr>
          <p:cNvPicPr>
            <a:picLocks noChangeAspect="1"/>
          </p:cNvPicPr>
          <p:nvPr/>
        </p:nvPicPr>
        <p:blipFill>
          <a:blip r:embed="rId3"/>
          <a:stretch>
            <a:fillRect/>
          </a:stretch>
        </p:blipFill>
        <p:spPr>
          <a:xfrm>
            <a:off x="-900332" y="0"/>
            <a:ext cx="6865034" cy="6865034"/>
          </a:xfrm>
          <a:prstGeom prst="rect">
            <a:avLst/>
          </a:prstGeom>
        </p:spPr>
      </p:pic>
    </p:spTree>
    <p:extLst>
      <p:ext uri="{BB962C8B-B14F-4D97-AF65-F5344CB8AC3E}">
        <p14:creationId xmlns:p14="http://schemas.microsoft.com/office/powerpoint/2010/main" val="18481543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200416" y="-207462"/>
            <a:ext cx="12480098" cy="72095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2734430"/>
            <a:ext cx="10515600" cy="1389140"/>
          </a:xfrm>
        </p:spPr>
        <p:txBody>
          <a:bodyPr/>
          <a:lstStyle/>
          <a:p>
            <a:pPr algn="ctr"/>
            <a:r>
              <a:rPr lang="de-DE" b="1" dirty="0">
                <a:latin typeface="Aharoni" panose="02010803020104030203" pitchFamily="2" charset="-79"/>
                <a:cs typeface="Aharoni" panose="02010803020104030203" pitchFamily="2" charset="-79"/>
              </a:rPr>
              <a:t>Das Linke</a:t>
            </a:r>
          </a:p>
        </p:txBody>
      </p:sp>
    </p:spTree>
    <p:extLst>
      <p:ext uri="{BB962C8B-B14F-4D97-AF65-F5344CB8AC3E}">
        <p14:creationId xmlns:p14="http://schemas.microsoft.com/office/powerpoint/2010/main" val="16440492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4F16941-CEB9-EFF9-0057-AD8029707FD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descr="Ein Bild, das Wolke, Landschaft, draußen, See enthält.&#10;&#10;Automatisch generierte Beschreibung">
            <a:extLst>
              <a:ext uri="{FF2B5EF4-FFF2-40B4-BE49-F238E27FC236}">
                <a16:creationId xmlns:a16="http://schemas.microsoft.com/office/drawing/2014/main" id="{4CC60D82-DB4D-FA0A-BBF9-36CAFCE5BF71}"/>
              </a:ext>
            </a:extLst>
          </p:cNvPr>
          <p:cNvPicPr>
            <a:picLocks noChangeAspect="1"/>
          </p:cNvPicPr>
          <p:nvPr/>
        </p:nvPicPr>
        <p:blipFill>
          <a:blip r:embed="rId3"/>
          <a:stretch>
            <a:fillRect/>
          </a:stretch>
        </p:blipFill>
        <p:spPr>
          <a:xfrm>
            <a:off x="323557" y="142273"/>
            <a:ext cx="6573454" cy="6573454"/>
          </a:xfrm>
          <a:prstGeom prst="rect">
            <a:avLst/>
          </a:prstGeom>
        </p:spPr>
      </p:pic>
      <p:sp>
        <p:nvSpPr>
          <p:cNvPr id="5" name="Textfeld 4">
            <a:extLst>
              <a:ext uri="{FF2B5EF4-FFF2-40B4-BE49-F238E27FC236}">
                <a16:creationId xmlns:a16="http://schemas.microsoft.com/office/drawing/2014/main" id="{23341AEA-4813-F4D7-908C-92E0C484FD9C}"/>
              </a:ext>
            </a:extLst>
          </p:cNvPr>
          <p:cNvSpPr txBox="1"/>
          <p:nvPr/>
        </p:nvSpPr>
        <p:spPr>
          <a:xfrm>
            <a:off x="6897011" y="5515398"/>
            <a:ext cx="2167003" cy="1200329"/>
          </a:xfrm>
          <a:prstGeom prst="rect">
            <a:avLst/>
          </a:prstGeom>
          <a:noFill/>
        </p:spPr>
        <p:txBody>
          <a:bodyPr wrap="square" rtlCol="0">
            <a:spAutoFit/>
          </a:bodyPr>
          <a:lstStyle/>
          <a:p>
            <a:r>
              <a:rPr lang="de-DE" dirty="0"/>
              <a:t>Prompt: </a:t>
            </a:r>
          </a:p>
          <a:p>
            <a:r>
              <a:rPr lang="de-DE" i="0" dirty="0">
                <a:effectLst/>
              </a:rPr>
              <a:t>Hütte am Bergsee, goldene Stunde, Alpen</a:t>
            </a:r>
            <a:endParaRPr lang="de-DE" dirty="0"/>
          </a:p>
        </p:txBody>
      </p:sp>
      <p:sp>
        <p:nvSpPr>
          <p:cNvPr id="6" name="Textfeld 5">
            <a:extLst>
              <a:ext uri="{FF2B5EF4-FFF2-40B4-BE49-F238E27FC236}">
                <a16:creationId xmlns:a16="http://schemas.microsoft.com/office/drawing/2014/main" id="{0919B486-F6AB-C81B-29C7-476770A8D49A}"/>
              </a:ext>
            </a:extLst>
          </p:cNvPr>
          <p:cNvSpPr txBox="1"/>
          <p:nvPr/>
        </p:nvSpPr>
        <p:spPr>
          <a:xfrm>
            <a:off x="7340252" y="250521"/>
            <a:ext cx="4697260" cy="1384995"/>
          </a:xfrm>
          <a:prstGeom prst="rect">
            <a:avLst/>
          </a:prstGeom>
          <a:noFill/>
        </p:spPr>
        <p:txBody>
          <a:bodyPr wrap="square" rtlCol="0">
            <a:spAutoFit/>
          </a:bodyPr>
          <a:lstStyle/>
          <a:p>
            <a:pPr marL="285750" indent="-285750">
              <a:buFont typeface="Arial" panose="020B0604020202020204" pitchFamily="34" charset="0"/>
              <a:buChar char="•"/>
            </a:pPr>
            <a:r>
              <a:rPr lang="de-DE" sz="2800" dirty="0"/>
              <a:t>Licht und Schatten (Richtung)</a:t>
            </a:r>
          </a:p>
          <a:p>
            <a:pPr marL="285750" indent="-285750">
              <a:buFont typeface="Arial" panose="020B0604020202020204" pitchFamily="34" charset="0"/>
              <a:buChar char="•"/>
            </a:pPr>
            <a:r>
              <a:rPr lang="de-DE" sz="2800" dirty="0"/>
              <a:t>Textur</a:t>
            </a:r>
          </a:p>
        </p:txBody>
      </p:sp>
    </p:spTree>
    <p:extLst>
      <p:ext uri="{BB962C8B-B14F-4D97-AF65-F5344CB8AC3E}">
        <p14:creationId xmlns:p14="http://schemas.microsoft.com/office/powerpoint/2010/main" val="34919891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400</a:t>
            </a:r>
            <a:endParaRPr lang="de-DE" sz="36100" dirty="0"/>
          </a:p>
        </p:txBody>
      </p:sp>
    </p:spTree>
    <p:extLst>
      <p:ext uri="{BB962C8B-B14F-4D97-AF65-F5344CB8AC3E}">
        <p14:creationId xmlns:p14="http://schemas.microsoft.com/office/powerpoint/2010/main" val="22411034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b="1" dirty="0">
                <a:latin typeface="Aharoni" panose="02010803020104030203" pitchFamily="2" charset="-79"/>
                <a:cs typeface="Aharoni" panose="02010803020104030203" pitchFamily="2" charset="-79"/>
              </a:rPr>
              <a:t>Ist dieses Werk durch einen Menschen geschaffen oder durch eine KI generiert?</a:t>
            </a: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Mensch</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KI</a:t>
            </a:r>
          </a:p>
        </p:txBody>
      </p:sp>
    </p:spTree>
    <p:extLst>
      <p:ext uri="{BB962C8B-B14F-4D97-AF65-F5344CB8AC3E}">
        <p14:creationId xmlns:p14="http://schemas.microsoft.com/office/powerpoint/2010/main" val="26332107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Bild, Zeichnung, Cartoon, Kunst enthält.&#10;&#10;Automatisch generierte Beschreibung">
            <a:extLst>
              <a:ext uri="{FF2B5EF4-FFF2-40B4-BE49-F238E27FC236}">
                <a16:creationId xmlns:a16="http://schemas.microsoft.com/office/drawing/2014/main" id="{33B8B28E-F8FE-74B8-F6D9-B492CE54559F}"/>
              </a:ext>
            </a:extLst>
          </p:cNvPr>
          <p:cNvPicPr>
            <a:picLocks noChangeAspect="1"/>
          </p:cNvPicPr>
          <p:nvPr/>
        </p:nvPicPr>
        <p:blipFill>
          <a:blip r:embed="rId2"/>
          <a:stretch>
            <a:fillRect/>
          </a:stretch>
        </p:blipFill>
        <p:spPr>
          <a:xfrm>
            <a:off x="2666998" y="-44605"/>
            <a:ext cx="6858000" cy="6858000"/>
          </a:xfrm>
          <a:prstGeom prst="rect">
            <a:avLst/>
          </a:prstGeom>
        </p:spPr>
      </p:pic>
    </p:spTree>
    <p:extLst>
      <p:ext uri="{BB962C8B-B14F-4D97-AF65-F5344CB8AC3E}">
        <p14:creationId xmlns:p14="http://schemas.microsoft.com/office/powerpoint/2010/main" val="6062713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F675E8A-ABAC-5DFB-3DD0-16A4C73B73FB}"/>
              </a:ext>
            </a:extLst>
          </p:cNvPr>
          <p:cNvSpPr/>
          <p:nvPr/>
        </p:nvSpPr>
        <p:spPr>
          <a:xfrm>
            <a:off x="-421709" y="-105689"/>
            <a:ext cx="12613709" cy="70952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838200" y="2734430"/>
            <a:ext cx="10515600" cy="1389140"/>
          </a:xfrm>
        </p:spPr>
        <p:txBody>
          <a:bodyPr>
            <a:normAutofit fontScale="90000"/>
          </a:bodyPr>
          <a:lstStyle/>
          <a:p>
            <a:pPr algn="ctr"/>
            <a:r>
              <a:rPr lang="de-DE" b="1" dirty="0">
                <a:latin typeface="Aharoni" panose="02010803020104030203" pitchFamily="2" charset="-79"/>
                <a:cs typeface="Aharoni" panose="02010803020104030203" pitchFamily="2" charset="-79"/>
              </a:rPr>
              <a:t>KI (</a:t>
            </a:r>
            <a:r>
              <a:rPr lang="de-DE" b="1" dirty="0" err="1">
                <a:latin typeface="Aharoni" panose="02010803020104030203" pitchFamily="2" charset="-79"/>
                <a:cs typeface="Aharoni" panose="02010803020104030203" pitchFamily="2" charset="-79"/>
              </a:rPr>
              <a:t>midjourney</a:t>
            </a:r>
            <a:r>
              <a:rPr lang="de-DE" b="1" dirty="0">
                <a:latin typeface="Aharoni" panose="02010803020104030203" pitchFamily="2" charset="-79"/>
                <a:cs typeface="Aharoni" panose="02010803020104030203" pitchFamily="2" charset="-79"/>
              </a:rPr>
              <a:t>)</a:t>
            </a:r>
            <a:br>
              <a:rPr lang="de-DE" b="1" dirty="0">
                <a:latin typeface="Aharoni" panose="02010803020104030203" pitchFamily="2" charset="-79"/>
                <a:cs typeface="Aharoni" panose="02010803020104030203" pitchFamily="2" charset="-79"/>
              </a:rPr>
            </a:br>
            <a:r>
              <a:rPr lang="de-DE" b="1" dirty="0">
                <a:latin typeface="Aharoni" panose="02010803020104030203" pitchFamily="2" charset="-79"/>
                <a:cs typeface="Aharoni" panose="02010803020104030203" pitchFamily="2" charset="-79"/>
              </a:rPr>
              <a:t>(und Mensch, der den </a:t>
            </a:r>
            <a:r>
              <a:rPr lang="de-DE" b="1" dirty="0" err="1">
                <a:latin typeface="Aharoni" panose="02010803020104030203" pitchFamily="2" charset="-79"/>
                <a:cs typeface="Aharoni" panose="02010803020104030203" pitchFamily="2" charset="-79"/>
              </a:rPr>
              <a:t>Promt</a:t>
            </a:r>
            <a:r>
              <a:rPr lang="de-DE" b="1" dirty="0">
                <a:latin typeface="Aharoni" panose="02010803020104030203" pitchFamily="2" charset="-79"/>
                <a:cs typeface="Aharoni" panose="02010803020104030203" pitchFamily="2" charset="-79"/>
              </a:rPr>
              <a:t> geschrieben hat?) </a:t>
            </a:r>
          </a:p>
        </p:txBody>
      </p:sp>
    </p:spTree>
    <p:extLst>
      <p:ext uri="{BB962C8B-B14F-4D97-AF65-F5344CB8AC3E}">
        <p14:creationId xmlns:p14="http://schemas.microsoft.com/office/powerpoint/2010/main" val="35809838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Bild, Zeichnung, Cartoon, Kunst enthält.&#10;&#10;Automatisch generierte Beschreibung">
            <a:extLst>
              <a:ext uri="{FF2B5EF4-FFF2-40B4-BE49-F238E27FC236}">
                <a16:creationId xmlns:a16="http://schemas.microsoft.com/office/drawing/2014/main" id="{33B8B28E-F8FE-74B8-F6D9-B492CE54559F}"/>
              </a:ext>
            </a:extLst>
          </p:cNvPr>
          <p:cNvPicPr>
            <a:picLocks noChangeAspect="1"/>
          </p:cNvPicPr>
          <p:nvPr/>
        </p:nvPicPr>
        <p:blipFill>
          <a:blip r:embed="rId2"/>
          <a:stretch>
            <a:fillRect/>
          </a:stretch>
        </p:blipFill>
        <p:spPr>
          <a:xfrm>
            <a:off x="205152" y="0"/>
            <a:ext cx="6858000" cy="6858000"/>
          </a:xfrm>
          <a:prstGeom prst="rect">
            <a:avLst/>
          </a:prstGeom>
        </p:spPr>
      </p:pic>
      <p:sp>
        <p:nvSpPr>
          <p:cNvPr id="5" name="Textfeld 4">
            <a:extLst>
              <a:ext uri="{FF2B5EF4-FFF2-40B4-BE49-F238E27FC236}">
                <a16:creationId xmlns:a16="http://schemas.microsoft.com/office/drawing/2014/main" id="{E57275E5-2775-2991-03E4-93C9062B4C99}"/>
              </a:ext>
            </a:extLst>
          </p:cNvPr>
          <p:cNvSpPr txBox="1"/>
          <p:nvPr/>
        </p:nvSpPr>
        <p:spPr>
          <a:xfrm>
            <a:off x="7175694" y="5795946"/>
            <a:ext cx="4655236" cy="923330"/>
          </a:xfrm>
          <a:prstGeom prst="rect">
            <a:avLst/>
          </a:prstGeom>
          <a:noFill/>
        </p:spPr>
        <p:txBody>
          <a:bodyPr wrap="square" rtlCol="0">
            <a:spAutoFit/>
          </a:bodyPr>
          <a:lstStyle/>
          <a:p>
            <a:r>
              <a:rPr lang="de-DE" dirty="0"/>
              <a:t>Prompt: </a:t>
            </a:r>
          </a:p>
          <a:p>
            <a:r>
              <a:rPr lang="de-DE" i="0" dirty="0">
                <a:effectLst/>
              </a:rPr>
              <a:t>a </a:t>
            </a:r>
            <a:r>
              <a:rPr lang="de-DE" i="0" dirty="0" err="1">
                <a:effectLst/>
              </a:rPr>
              <a:t>poster</a:t>
            </a:r>
            <a:r>
              <a:rPr lang="de-DE" i="0" dirty="0">
                <a:effectLst/>
              </a:rPr>
              <a:t> in </a:t>
            </a:r>
            <a:r>
              <a:rPr lang="de-DE" i="0" dirty="0" err="1">
                <a:effectLst/>
              </a:rPr>
              <a:t>the</a:t>
            </a:r>
            <a:r>
              <a:rPr lang="de-DE" i="0" dirty="0">
                <a:effectLst/>
              </a:rPr>
              <a:t> style </a:t>
            </a:r>
            <a:r>
              <a:rPr lang="de-DE" i="0" dirty="0" err="1">
                <a:effectLst/>
              </a:rPr>
              <a:t>of</a:t>
            </a:r>
            <a:r>
              <a:rPr lang="de-DE" i="0" dirty="0">
                <a:effectLst/>
              </a:rPr>
              <a:t> a Wes Anderson film </a:t>
            </a:r>
            <a:r>
              <a:rPr lang="de-DE" i="0" dirty="0" err="1">
                <a:effectLst/>
              </a:rPr>
              <a:t>fantasy</a:t>
            </a:r>
            <a:r>
              <a:rPr lang="de-DE" i="0" dirty="0">
                <a:effectLst/>
              </a:rPr>
              <a:t> </a:t>
            </a:r>
            <a:r>
              <a:rPr lang="de-DE" i="0" dirty="0" err="1">
                <a:effectLst/>
              </a:rPr>
              <a:t>sci-fi</a:t>
            </a:r>
            <a:r>
              <a:rPr lang="de-DE" i="0" dirty="0">
                <a:effectLst/>
              </a:rPr>
              <a:t> </a:t>
            </a:r>
            <a:r>
              <a:rPr lang="de-DE" i="0" dirty="0" err="1">
                <a:effectLst/>
              </a:rPr>
              <a:t>main</a:t>
            </a:r>
            <a:r>
              <a:rPr lang="de-DE" i="0" dirty="0">
                <a:effectLst/>
              </a:rPr>
              <a:t> </a:t>
            </a:r>
            <a:r>
              <a:rPr lang="de-DE" i="0" dirty="0" err="1">
                <a:effectLst/>
              </a:rPr>
              <a:t>character</a:t>
            </a:r>
            <a:endParaRPr lang="de-DE" dirty="0"/>
          </a:p>
        </p:txBody>
      </p:sp>
    </p:spTree>
    <p:extLst>
      <p:ext uri="{BB962C8B-B14F-4D97-AF65-F5344CB8AC3E}">
        <p14:creationId xmlns:p14="http://schemas.microsoft.com/office/powerpoint/2010/main" val="39483627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3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95F186-3D37-9E48-4ED9-BFB3C0A7641E}"/>
              </a:ext>
            </a:extLst>
          </p:cNvPr>
          <p:cNvSpPr/>
          <p:nvPr/>
        </p:nvSpPr>
        <p:spPr>
          <a:xfrm>
            <a:off x="-122663" y="-44605"/>
            <a:ext cx="12314663" cy="69472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585865F-0375-A80D-C671-9DF1FEA31106}"/>
              </a:ext>
            </a:extLst>
          </p:cNvPr>
          <p:cNvSpPr>
            <a:spLocks noGrp="1"/>
          </p:cNvSpPr>
          <p:nvPr>
            <p:ph type="ctrTitle"/>
          </p:nvPr>
        </p:nvSpPr>
        <p:spPr>
          <a:xfrm>
            <a:off x="1544444" y="1083004"/>
            <a:ext cx="9103112" cy="4691992"/>
          </a:xfrm>
        </p:spPr>
        <p:txBody>
          <a:bodyPr>
            <a:noAutofit/>
          </a:bodyPr>
          <a:lstStyle/>
          <a:p>
            <a:r>
              <a:rPr lang="de-DE" sz="36100" b="1" dirty="0">
                <a:latin typeface="Aharoni" panose="02010803020104030203" pitchFamily="2" charset="-79"/>
                <a:cs typeface="Aharoni" panose="02010803020104030203" pitchFamily="2" charset="-79"/>
              </a:rPr>
              <a:t>200</a:t>
            </a:r>
            <a:endParaRPr lang="de-DE" sz="36100" dirty="0"/>
          </a:p>
        </p:txBody>
      </p:sp>
    </p:spTree>
    <p:extLst>
      <p:ext uri="{BB962C8B-B14F-4D97-AF65-F5344CB8AC3E}">
        <p14:creationId xmlns:p14="http://schemas.microsoft.com/office/powerpoint/2010/main" val="351162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C5EB660-4C49-6769-07DE-48F899564829}"/>
              </a:ext>
            </a:extLst>
          </p:cNvPr>
          <p:cNvSpPr/>
          <p:nvPr/>
        </p:nvSpPr>
        <p:spPr>
          <a:xfrm>
            <a:off x="-61333" y="-44605"/>
            <a:ext cx="12314662" cy="694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B371AF-04D7-FF00-9018-17A7438C2A91}"/>
              </a:ext>
            </a:extLst>
          </p:cNvPr>
          <p:cNvSpPr>
            <a:spLocks noGrp="1"/>
          </p:cNvSpPr>
          <p:nvPr>
            <p:ph type="title"/>
          </p:nvPr>
        </p:nvSpPr>
        <p:spPr>
          <a:xfrm>
            <a:off x="392151" y="1550019"/>
            <a:ext cx="11407697" cy="2387988"/>
          </a:xfrm>
        </p:spPr>
        <p:txBody>
          <a:bodyPr>
            <a:normAutofit fontScale="90000"/>
          </a:bodyPr>
          <a:lstStyle/>
          <a:p>
            <a:pPr algn="ctr"/>
            <a:r>
              <a:rPr lang="de-DE" dirty="0">
                <a:latin typeface="Aharoni" panose="02010803020104030203" pitchFamily="2" charset="-79"/>
                <a:cs typeface="Aharoni" panose="02010803020104030203" pitchFamily="2" charset="-79"/>
              </a:rPr>
              <a:t>Was bedeutet im Zusammenhang mit KI „Maschinelles Lernen“?</a:t>
            </a:r>
            <a:endParaRPr lang="de-DE" b="1" dirty="0">
              <a:latin typeface="Aharoni" panose="02010803020104030203" pitchFamily="2" charset="-79"/>
              <a:cs typeface="Aharoni" panose="02010803020104030203" pitchFamily="2" charset="-79"/>
            </a:endParaRPr>
          </a:p>
        </p:txBody>
      </p:sp>
      <p:sp>
        <p:nvSpPr>
          <p:cNvPr id="3" name="Abgerundetes Rechteck 2">
            <a:extLst>
              <a:ext uri="{FF2B5EF4-FFF2-40B4-BE49-F238E27FC236}">
                <a16:creationId xmlns:a16="http://schemas.microsoft.com/office/drawing/2014/main" id="{B401DB18-880F-8EEE-12C0-E90CA1C95296}"/>
              </a:ext>
            </a:extLst>
          </p:cNvPr>
          <p:cNvSpPr/>
          <p:nvPr/>
        </p:nvSpPr>
        <p:spPr>
          <a:xfrm>
            <a:off x="718325"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 Es bedeutet das Lernen von Menschen an Maschinen, z.B. in Betrieben</a:t>
            </a:r>
          </a:p>
        </p:txBody>
      </p:sp>
      <p:sp>
        <p:nvSpPr>
          <p:cNvPr id="5" name="Abgerundetes Rechteck 4">
            <a:extLst>
              <a:ext uri="{FF2B5EF4-FFF2-40B4-BE49-F238E27FC236}">
                <a16:creationId xmlns:a16="http://schemas.microsoft.com/office/drawing/2014/main" id="{3370216A-E909-7EB8-4F14-C85CFA53244F}"/>
              </a:ext>
            </a:extLst>
          </p:cNvPr>
          <p:cNvSpPr/>
          <p:nvPr/>
        </p:nvSpPr>
        <p:spPr>
          <a:xfrm>
            <a:off x="6393368" y="4237463"/>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 Es beschreibt, wie Menschen lernen, mit Maschinen zu kommunizieren</a:t>
            </a:r>
          </a:p>
        </p:txBody>
      </p:sp>
      <p:sp>
        <p:nvSpPr>
          <p:cNvPr id="6" name="Abgerundetes Rechteck 5">
            <a:extLst>
              <a:ext uri="{FF2B5EF4-FFF2-40B4-BE49-F238E27FC236}">
                <a16:creationId xmlns:a16="http://schemas.microsoft.com/office/drawing/2014/main" id="{6994F852-F879-5D53-15EA-406EB929C933}"/>
              </a:ext>
            </a:extLst>
          </p:cNvPr>
          <p:cNvSpPr/>
          <p:nvPr/>
        </p:nvSpPr>
        <p:spPr>
          <a:xfrm>
            <a:off x="3439221" y="5495924"/>
            <a:ext cx="4895385" cy="959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 Es bedeutet, dass die Maschine Muster erkennt und diese zukünftig anwendet </a:t>
            </a:r>
          </a:p>
        </p:txBody>
      </p:sp>
    </p:spTree>
    <p:extLst>
      <p:ext uri="{BB962C8B-B14F-4D97-AF65-F5344CB8AC3E}">
        <p14:creationId xmlns:p14="http://schemas.microsoft.com/office/powerpoint/2010/main" val="1407434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1331</Words>
  <Application>Microsoft Office PowerPoint</Application>
  <PresentationFormat>Breitbild</PresentationFormat>
  <Paragraphs>161</Paragraphs>
  <Slides>79</Slides>
  <Notes>14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79</vt:i4>
      </vt:variant>
    </vt:vector>
  </HeadingPairs>
  <TitlesOfParts>
    <vt:vector size="87" baseType="lpstr">
      <vt:lpstr>Aharoni</vt:lpstr>
      <vt:lpstr>Arial</vt:lpstr>
      <vt:lpstr>Arial</vt:lpstr>
      <vt:lpstr>Avenir LT Std 35 Light</vt:lpstr>
      <vt:lpstr>Calibri</vt:lpstr>
      <vt:lpstr>Calibri Light</vt:lpstr>
      <vt:lpstr>inherit</vt:lpstr>
      <vt:lpstr>Office</vt:lpstr>
      <vt:lpstr>KI-QUIZ</vt:lpstr>
      <vt:lpstr>PowerPoint-Präsentation</vt:lpstr>
      <vt:lpstr>Quiz erstellt von  Franziska Gutkäse  im Rahmen der Materialentwicklung KI-Labor für die «Servicestelle digitale kulturelle Bildung», ein Programm der .lkj) Sachsen-Anhalt und gefördert von der Staatskanzlei und Ministerium für Kultur des Landes Sachsen-Anhalt. Projektleitung: Nadia Boltes  CC-BY-NC-SA 4.0</vt:lpstr>
      <vt:lpstr>Bonus</vt:lpstr>
      <vt:lpstr>100</vt:lpstr>
      <vt:lpstr>Wofür steht die Abkürzung KI?</vt:lpstr>
      <vt:lpstr>Künstliche Intelligenz  engl.: AI - artificial intelligence</vt:lpstr>
      <vt:lpstr>200</vt:lpstr>
      <vt:lpstr>Was bedeutet im Zusammenhang mit KI „Maschinelles Lernen“?</vt:lpstr>
      <vt:lpstr>C: Es beschreibt einen Vorgang bei dem die Maschine lernt, Muster zu erkennen welche sie zukünftig anwendet. </vt:lpstr>
      <vt:lpstr>300</vt:lpstr>
      <vt:lpstr>Algorithmus und Künstliche Intelligenz – ist das das Gleiche?</vt:lpstr>
      <vt:lpstr>Nein. Ein Algorithmus ist nur ein Bestandteil einer KI. Ein Beispiel für einen einfachen Algorithmus ohne KI ist:  def GrößereZahl (x,y):   if (x &gt; y):    return x   else:    return y </vt:lpstr>
      <vt:lpstr>400</vt:lpstr>
      <vt:lpstr>Was versteht im Bereich der KI man unter dem „Black-Box-Problem“?</vt:lpstr>
      <vt:lpstr>A: Die Unmöglichkeit zu sehen, wie Deep-Learning-Systeme ihre Entscheidungen treffen. </vt:lpstr>
      <vt:lpstr>100</vt:lpstr>
      <vt:lpstr>Was kann die von OpenAI entwickelte Software ChatGPT?</vt:lpstr>
      <vt:lpstr>Sie interagiert mit dir als Chatbot mit gutem Ausdruck.</vt:lpstr>
      <vt:lpstr>200</vt:lpstr>
      <vt:lpstr>Mit welchen Medien arbeitet der KI-Bot midjourney?</vt:lpstr>
      <vt:lpstr>B: Bild und Text</vt:lpstr>
      <vt:lpstr>300</vt:lpstr>
      <vt:lpstr>Worin ist ChatGPT (3.5) eher schlecht?</vt:lpstr>
      <vt:lpstr>B und D:  In langen Texten wiederholt sich ChatGPT oft und “der rote Faden“ fehlt, Quellenabgaben sind oft nicht echt.  Bonus: ChatGPT ist auch schlecht im Rechnen.</vt:lpstr>
      <vt:lpstr>400</vt:lpstr>
      <vt:lpstr>Welches dieser Promptbeispiele erzeugt bei midjourney ein Bild im Format 4:5 (hochkant)?</vt:lpstr>
      <vt:lpstr>C: Der Zusatz --ar 4:5 ist entscheident.  Für ein horizontales Bild braucht man stattdessen --ar 16:9</vt:lpstr>
      <vt:lpstr>100</vt:lpstr>
      <vt:lpstr>Eine KI muss erst trainiert werden.  Wahr oder Falsch?</vt:lpstr>
      <vt:lpstr>Wahr. Bevor eine KI so richtig zum Einsatz kommt, wird sie mit ausgewählten Datensätzen, z.B. Bildern von Künstler*innen, trainiert. </vt:lpstr>
      <vt:lpstr>200</vt:lpstr>
      <vt:lpstr>Die Gesichtserkennung zum Entsperren des Handys – Steckt dahinter eine KI?</vt:lpstr>
      <vt:lpstr>Ja</vt:lpstr>
      <vt:lpstr>300</vt:lpstr>
      <vt:lpstr>Der Spamfilter im Mailpostfach – Steckt dahinter eine KI?</vt:lpstr>
      <vt:lpstr>Ja</vt:lpstr>
      <vt:lpstr>400</vt:lpstr>
      <vt:lpstr>Google Suchanfragen – Steckt dahinter eine KI?</vt:lpstr>
      <vt:lpstr>Ja</vt:lpstr>
      <vt:lpstr>BONUS</vt:lpstr>
      <vt:lpstr>Buchsuche am Computer der Stadtbibliothek – Steckt dahinter eine KI?</vt:lpstr>
      <vt:lpstr>Nein</vt:lpstr>
      <vt:lpstr>100</vt:lpstr>
      <vt:lpstr>Bei einer generativen KI wie midjourney kann ich das Ergebnis durch Eingabe des Prompts genau bestimmen.</vt:lpstr>
      <vt:lpstr>Falsch.</vt:lpstr>
      <vt:lpstr>200</vt:lpstr>
      <vt:lpstr>Gibt es eine Kennzeichnungspflicht für KI-Bilder?</vt:lpstr>
      <vt:lpstr>Nein*</vt:lpstr>
      <vt:lpstr>300</vt:lpstr>
      <vt:lpstr>Kommen KI-Systeme immer zu einem fairen Ergebnis?</vt:lpstr>
      <vt:lpstr>B: KI-Systeme kommen nicht immer zu einem fairen Ergebnis. Ein Grund dafür ist, dass Menschen die Grundlagen für die Ergebnisse von KI-Anwendungen festlegen. </vt:lpstr>
      <vt:lpstr>400</vt:lpstr>
      <vt:lpstr>Unter welchen Bedingungen darf ich ein Bild von midjourney verwenden?</vt:lpstr>
      <vt:lpstr>D: Midjourney erlaubt die Nutzung unter der Lizenz CC-BY-NC 4.0.  Das bedeutet bei der Nutzung ist die Namensnennung erforderlich und der kommerzielle Bereich ist ausgeschlossen. Das gilt international.</vt:lpstr>
      <vt:lpstr>BONUS</vt:lpstr>
      <vt:lpstr>Was bedeutet Open Source?</vt:lpstr>
      <vt:lpstr>Open Source bezeichnet gemeinhin Software, deren Quellcode frei verfügbar ist und von unabhängigen Dritten eingesehen werden kann. Je nach zugrundeliegender Open-Source-Lizenz lässt er sich auch mehr oder weniger frei verwenden, verändern und weitergeben.</vt:lpstr>
      <vt:lpstr>100</vt:lpstr>
      <vt:lpstr>Wurde dieses Bild von einem Menschen fotografiert oder mit einer KI generiert?</vt:lpstr>
      <vt:lpstr>PowerPoint-Präsentation</vt:lpstr>
      <vt:lpstr>KI (midjourney)</vt:lpstr>
      <vt:lpstr>PowerPoint-Präsentation</vt:lpstr>
      <vt:lpstr>200</vt:lpstr>
      <vt:lpstr>Wurde dieses Bild von einem Menschen fotografiert oder mit einer KI generiert?</vt:lpstr>
      <vt:lpstr>PowerPoint-Präsentation</vt:lpstr>
      <vt:lpstr>KI (midjourney)</vt:lpstr>
      <vt:lpstr>PowerPoint-Präsentation</vt:lpstr>
      <vt:lpstr>300</vt:lpstr>
      <vt:lpstr>Welches der beiden Fotos wurde von einer KI generiert?</vt:lpstr>
      <vt:lpstr>PowerPoint-Präsentation</vt:lpstr>
      <vt:lpstr>Das Linke</vt:lpstr>
      <vt:lpstr>PowerPoint-Präsentation</vt:lpstr>
      <vt:lpstr>400</vt:lpstr>
      <vt:lpstr>Ist dieses Werk durch einen Menschen geschaffen oder durch eine KI generiert?</vt:lpstr>
      <vt:lpstr>PowerPoint-Präsentation</vt:lpstr>
      <vt:lpstr>KI (midjourney) (und Mensch, der den Promt geschrieben hat?) </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KI-QUIZ</dc:title>
  <dc:creator>Franziska Gutkäse</dc:creator>
  <cp:lastModifiedBy>Nadia Boltes</cp:lastModifiedBy>
  <cp:revision>48</cp:revision>
  <dcterms:created xsi:type="dcterms:W3CDTF">2023-06-25T12:59:03Z</dcterms:created>
  <dcterms:modified xsi:type="dcterms:W3CDTF">2023-08-02T08:50:26Z</dcterms:modified>
</cp:coreProperties>
</file>